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notesSlides/notesSlide12.xml" ContentType="application/vnd.openxmlformats-officedocument.presentationml.notesSlide+xml"/>
  <Override PartName="/ppt/tags/tag3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1"/>
  </p:sldMasterIdLst>
  <p:notesMasterIdLst>
    <p:notesMasterId r:id="rId47"/>
  </p:notesMasterIdLst>
  <p:handoutMasterIdLst>
    <p:handoutMasterId r:id="rId48"/>
  </p:handoutMasterIdLst>
  <p:sldIdLst>
    <p:sldId id="442" r:id="rId2"/>
    <p:sldId id="366" r:id="rId3"/>
    <p:sldId id="367" r:id="rId4"/>
    <p:sldId id="368" r:id="rId5"/>
    <p:sldId id="369" r:id="rId6"/>
    <p:sldId id="370" r:id="rId7"/>
    <p:sldId id="371" r:id="rId8"/>
    <p:sldId id="372" r:id="rId9"/>
    <p:sldId id="373" r:id="rId10"/>
    <p:sldId id="374" r:id="rId11"/>
    <p:sldId id="375" r:id="rId12"/>
    <p:sldId id="376" r:id="rId13"/>
    <p:sldId id="378" r:id="rId14"/>
    <p:sldId id="380" r:id="rId15"/>
    <p:sldId id="377" r:id="rId16"/>
    <p:sldId id="381" r:id="rId17"/>
    <p:sldId id="382" r:id="rId18"/>
    <p:sldId id="383" r:id="rId19"/>
    <p:sldId id="384" r:id="rId20"/>
    <p:sldId id="385" r:id="rId21"/>
    <p:sldId id="386" r:id="rId22"/>
    <p:sldId id="387" r:id="rId23"/>
    <p:sldId id="388" r:id="rId24"/>
    <p:sldId id="389" r:id="rId25"/>
    <p:sldId id="390" r:id="rId26"/>
    <p:sldId id="391" r:id="rId27"/>
    <p:sldId id="392" r:id="rId28"/>
    <p:sldId id="393" r:id="rId29"/>
    <p:sldId id="394" r:id="rId30"/>
    <p:sldId id="395" r:id="rId31"/>
    <p:sldId id="396" r:id="rId32"/>
    <p:sldId id="397" r:id="rId33"/>
    <p:sldId id="398" r:id="rId34"/>
    <p:sldId id="399" r:id="rId35"/>
    <p:sldId id="400" r:id="rId36"/>
    <p:sldId id="401" r:id="rId37"/>
    <p:sldId id="402" r:id="rId38"/>
    <p:sldId id="403" r:id="rId39"/>
    <p:sldId id="404" r:id="rId40"/>
    <p:sldId id="405" r:id="rId41"/>
    <p:sldId id="406" r:id="rId42"/>
    <p:sldId id="407" r:id="rId43"/>
    <p:sldId id="408" r:id="rId44"/>
    <p:sldId id="419" r:id="rId45"/>
    <p:sldId id="418" r:id="rId46"/>
  </p:sldIdLst>
  <p:sldSz cx="12192000" cy="6858000"/>
  <p:notesSz cx="6858000" cy="9144000"/>
  <p:defaultTextStyle>
    <a:defPPr>
      <a:defRPr lang="zh-CN"/>
    </a:defPPr>
    <a:lvl1pPr algn="ctr" rtl="0" fontAlgn="base">
      <a:lnSpc>
        <a:spcPct val="8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1pPr>
    <a:lvl2pPr marL="457200" algn="ctr" rtl="0" fontAlgn="base">
      <a:lnSpc>
        <a:spcPct val="8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2pPr>
    <a:lvl3pPr marL="914400" algn="ctr" rtl="0" fontAlgn="base">
      <a:lnSpc>
        <a:spcPct val="8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3pPr>
    <a:lvl4pPr marL="1371600" algn="ctr" rtl="0" fontAlgn="base">
      <a:lnSpc>
        <a:spcPct val="8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4pPr>
    <a:lvl5pPr marL="1828800" algn="ctr" rtl="0" fontAlgn="base">
      <a:lnSpc>
        <a:spcPct val="8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391" userDrawn="1">
          <p15:clr>
            <a:srgbClr val="A4A3A4"/>
          </p15:clr>
        </p15:guide>
        <p15:guide id="5" pos="892" userDrawn="1">
          <p15:clr>
            <a:srgbClr val="A4A3A4"/>
          </p15:clr>
        </p15:guide>
        <p15:guide id="6" pos="665" userDrawn="1">
          <p15:clr>
            <a:srgbClr val="A4A3A4"/>
          </p15:clr>
        </p15:guide>
        <p15:guide id="7" pos="1073" userDrawn="1">
          <p15:clr>
            <a:srgbClr val="A4A3A4"/>
          </p15:clr>
        </p15:guide>
        <p15:guide id="8" pos="13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3B37"/>
    <a:srgbClr val="FEB760"/>
    <a:srgbClr val="F39801"/>
    <a:srgbClr val="F2F2F2"/>
    <a:srgbClr val="FBFDFC"/>
    <a:srgbClr val="DFE1E0"/>
    <a:srgbClr val="FFE985"/>
    <a:srgbClr val="9789C2"/>
    <a:srgbClr val="FA772E"/>
    <a:srgbClr val="F199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0" autoAdjust="0"/>
    <p:restoredTop sz="94581" autoAdjust="0"/>
  </p:normalViewPr>
  <p:slideViewPr>
    <p:cSldViewPr>
      <p:cViewPr varScale="1">
        <p:scale>
          <a:sx n="76" d="100"/>
          <a:sy n="76" d="100"/>
        </p:scale>
        <p:origin x="1622" y="67"/>
      </p:cViewPr>
      <p:guideLst>
        <p:guide orient="horz" pos="2160"/>
        <p:guide pos="3840"/>
        <p:guide pos="7015"/>
        <p:guide orient="horz" pos="391"/>
        <p:guide pos="892"/>
        <p:guide pos="665"/>
        <p:guide pos="1073"/>
        <p:guide pos="13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36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348C81-2EE0-4ADC-AD51-9DC87E0EF387}" type="datetimeFigureOut">
              <a:rPr lang="zh-CN" altLang="en-US" smtClean="0"/>
              <a:pPr/>
              <a:t>2022/6/23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F0761C-5A44-4BA0-B4C5-00F13EA65E0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150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150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150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150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150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fld id="{0D1E2EF4-146E-47B5-A412-FFD548A1AB6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0BB455-8EAD-4C4F-9329-1CDBC83526D9}" type="slidenum">
              <a:rPr lang="en-US" altLang="zh-CN"/>
              <a:pPr/>
              <a:t>13</a:t>
            </a:fld>
            <a:endParaRPr lang="en-US" altLang="zh-CN"/>
          </a:p>
        </p:txBody>
      </p:sp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D45312-96F3-4ECE-9699-8A62C49B3D59}" type="slidenum">
              <a:rPr lang="en-US" altLang="zh-CN"/>
              <a:pPr/>
              <a:t>26</a:t>
            </a:fld>
            <a:endParaRPr lang="en-US" altLang="zh-CN"/>
          </a:p>
        </p:txBody>
      </p:sp>
      <p:sp>
        <p:nvSpPr>
          <p:cNvPr id="235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5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00C289-2EC2-45A3-AD0F-955C0A68200E}" type="slidenum">
              <a:rPr lang="en-US" altLang="zh-CN"/>
              <a:pPr/>
              <a:t>27</a:t>
            </a:fld>
            <a:endParaRPr lang="en-US" altLang="zh-CN"/>
          </a:p>
        </p:txBody>
      </p:sp>
      <p:sp>
        <p:nvSpPr>
          <p:cNvPr id="23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472581-AAB7-449E-94B1-0C00A0FA68A4}" type="slidenum">
              <a:rPr lang="en-US" altLang="zh-CN"/>
              <a:pPr/>
              <a:t>28</a:t>
            </a:fld>
            <a:endParaRPr lang="en-US" altLang="zh-CN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2C2069-30FD-4EDB-AA60-00B41E70CBD7}" type="slidenum">
              <a:rPr lang="en-US" altLang="zh-CN"/>
              <a:pPr/>
              <a:t>29</a:t>
            </a:fld>
            <a:endParaRPr lang="en-US" altLang="zh-CN"/>
          </a:p>
        </p:txBody>
      </p:sp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D2B873-2FD7-4D3F-95FD-06692B2BE88B}" type="slidenum">
              <a:rPr lang="en-US" altLang="zh-CN"/>
              <a:pPr/>
              <a:t>14</a:t>
            </a:fld>
            <a:endParaRPr lang="en-US" altLang="zh-CN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554B39-088D-489F-93EF-DD601804ACD1}" type="slidenum">
              <a:rPr lang="en-US" altLang="zh-CN"/>
              <a:pPr/>
              <a:t>19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F4F45E-918B-4275-9B67-DA606BFFD753}" type="slidenum">
              <a:rPr lang="en-US" altLang="zh-CN"/>
              <a:pPr/>
              <a:t>20</a:t>
            </a:fld>
            <a:endParaRPr lang="en-US" altLang="zh-CN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6CF5D4-27D0-4858-B640-6AA5E994C158}" type="slidenum">
              <a:rPr lang="en-US" altLang="zh-CN"/>
              <a:pPr/>
              <a:t>21</a:t>
            </a:fld>
            <a:endParaRPr lang="en-US" altLang="zh-CN"/>
          </a:p>
        </p:txBody>
      </p:sp>
      <p:sp>
        <p:nvSpPr>
          <p:cNvPr id="23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782C4D-65C1-455F-8B95-23DDC917AD8B}" type="slidenum">
              <a:rPr lang="en-US" altLang="zh-CN"/>
              <a:pPr/>
              <a:t>22</a:t>
            </a:fld>
            <a:endParaRPr lang="en-US" altLang="zh-CN"/>
          </a:p>
        </p:txBody>
      </p:sp>
      <p:sp>
        <p:nvSpPr>
          <p:cNvPr id="23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406C6E-2DBC-489D-9049-151247800BDA}" type="slidenum">
              <a:rPr lang="en-US" altLang="zh-CN"/>
              <a:pPr/>
              <a:t>23</a:t>
            </a:fld>
            <a:endParaRPr lang="en-US" altLang="zh-CN"/>
          </a:p>
        </p:txBody>
      </p:sp>
      <p:sp>
        <p:nvSpPr>
          <p:cNvPr id="23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71DDBA-F02F-4E3D-970C-CC2D1DFAA313}" type="slidenum">
              <a:rPr lang="en-US" altLang="zh-CN"/>
              <a:pPr/>
              <a:t>24</a:t>
            </a:fld>
            <a:endParaRPr lang="en-US" altLang="zh-CN"/>
          </a:p>
        </p:txBody>
      </p:sp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19CCEC-F8CC-4A7E-9628-0CFF78E97D66}" type="slidenum">
              <a:rPr lang="en-US" altLang="zh-CN"/>
              <a:pPr/>
              <a:t>25</a:t>
            </a:fld>
            <a:endParaRPr lang="en-US" altLang="zh-CN"/>
          </a:p>
        </p:txBody>
      </p:sp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E01BC60-E5BF-46AE-9C12-C5D2A4F77DF1}"/>
              </a:ext>
            </a:extLst>
          </p:cNvPr>
          <p:cNvCxnSpPr>
            <a:cxnSpLocks/>
          </p:cNvCxnSpPr>
          <p:nvPr userDrawn="1"/>
        </p:nvCxnSpPr>
        <p:spPr>
          <a:xfrm>
            <a:off x="0" y="69269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42B4607-9D89-4658-8817-6A2A8071E143}"/>
              </a:ext>
            </a:extLst>
          </p:cNvPr>
          <p:cNvCxnSpPr>
            <a:cxnSpLocks/>
          </p:cNvCxnSpPr>
          <p:nvPr userDrawn="1"/>
        </p:nvCxnSpPr>
        <p:spPr>
          <a:xfrm>
            <a:off x="0" y="76470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7CCC1B11-1FBA-4522-A425-8EB0D6A394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360" y="-145081"/>
            <a:ext cx="2691329" cy="1053801"/>
          </a:xfrm>
          <a:prstGeom prst="rect">
            <a:avLst/>
          </a:prstGeom>
        </p:spPr>
      </p:pic>
      <p:sp>
        <p:nvSpPr>
          <p:cNvPr id="6" name="fountain-pen-of-large-size_33358">
            <a:extLst>
              <a:ext uri="{FF2B5EF4-FFF2-40B4-BE49-F238E27FC236}">
                <a16:creationId xmlns:a16="http://schemas.microsoft.com/office/drawing/2014/main" id="{5973AEDF-5435-454E-9B11-05E0BCF82FDF}"/>
              </a:ext>
            </a:extLst>
          </p:cNvPr>
          <p:cNvSpPr/>
          <p:nvPr userDrawn="1"/>
        </p:nvSpPr>
        <p:spPr>
          <a:xfrm>
            <a:off x="11640616" y="181925"/>
            <a:ext cx="475891" cy="474767"/>
          </a:xfrm>
          <a:custGeom>
            <a:avLst/>
            <a:gdLst>
              <a:gd name="T0" fmla="*/ 21 w 1156"/>
              <a:gd name="T1" fmla="*/ 1088 h 1155"/>
              <a:gd name="T2" fmla="*/ 67 w 1156"/>
              <a:gd name="T3" fmla="*/ 1134 h 1155"/>
              <a:gd name="T4" fmla="*/ 8 w 1156"/>
              <a:gd name="T5" fmla="*/ 1147 h 1155"/>
              <a:gd name="T6" fmla="*/ 21 w 1156"/>
              <a:gd name="T7" fmla="*/ 1088 h 1155"/>
              <a:gd name="T8" fmla="*/ 10 w 1156"/>
              <a:gd name="T9" fmla="*/ 1052 h 1155"/>
              <a:gd name="T10" fmla="*/ 103 w 1156"/>
              <a:gd name="T11" fmla="*/ 1146 h 1155"/>
              <a:gd name="T12" fmla="*/ 294 w 1156"/>
              <a:gd name="T13" fmla="*/ 1035 h 1155"/>
              <a:gd name="T14" fmla="*/ 120 w 1156"/>
              <a:gd name="T15" fmla="*/ 861 h 1155"/>
              <a:gd name="T16" fmla="*/ 10 w 1156"/>
              <a:gd name="T17" fmla="*/ 1052 h 1155"/>
              <a:gd name="T18" fmla="*/ 443 w 1156"/>
              <a:gd name="T19" fmla="*/ 511 h 1155"/>
              <a:gd name="T20" fmla="*/ 644 w 1156"/>
              <a:gd name="T21" fmla="*/ 712 h 1155"/>
              <a:gd name="T22" fmla="*/ 547 w 1156"/>
              <a:gd name="T23" fmla="*/ 816 h 1155"/>
              <a:gd name="T24" fmla="*/ 316 w 1156"/>
              <a:gd name="T25" fmla="*/ 1019 h 1155"/>
              <a:gd name="T26" fmla="*/ 136 w 1156"/>
              <a:gd name="T27" fmla="*/ 839 h 1155"/>
              <a:gd name="T28" fmla="*/ 339 w 1156"/>
              <a:gd name="T29" fmla="*/ 608 h 1155"/>
              <a:gd name="T30" fmla="*/ 443 w 1156"/>
              <a:gd name="T31" fmla="*/ 511 h 1155"/>
              <a:gd name="T32" fmla="*/ 326 w 1156"/>
              <a:gd name="T33" fmla="*/ 929 h 1155"/>
              <a:gd name="T34" fmla="*/ 339 w 1156"/>
              <a:gd name="T35" fmla="*/ 952 h 1155"/>
              <a:gd name="T36" fmla="*/ 583 w 1156"/>
              <a:gd name="T37" fmla="*/ 720 h 1155"/>
              <a:gd name="T38" fmla="*/ 564 w 1156"/>
              <a:gd name="T39" fmla="*/ 702 h 1155"/>
              <a:gd name="T40" fmla="*/ 326 w 1156"/>
              <a:gd name="T41" fmla="*/ 929 h 1155"/>
              <a:gd name="T42" fmla="*/ 1094 w 1156"/>
              <a:gd name="T43" fmla="*/ 287 h 1155"/>
              <a:gd name="T44" fmla="*/ 715 w 1156"/>
              <a:gd name="T45" fmla="*/ 665 h 1155"/>
              <a:gd name="T46" fmla="*/ 667 w 1156"/>
              <a:gd name="T47" fmla="*/ 698 h 1155"/>
              <a:gd name="T48" fmla="*/ 457 w 1156"/>
              <a:gd name="T49" fmla="*/ 488 h 1155"/>
              <a:gd name="T50" fmla="*/ 490 w 1156"/>
              <a:gd name="T51" fmla="*/ 440 h 1155"/>
              <a:gd name="T52" fmla="*/ 818 w 1156"/>
              <a:gd name="T53" fmla="*/ 112 h 1155"/>
              <a:gd name="T54" fmla="*/ 763 w 1156"/>
              <a:gd name="T55" fmla="*/ 128 h 1155"/>
              <a:gd name="T56" fmla="*/ 481 w 1156"/>
              <a:gd name="T57" fmla="*/ 410 h 1155"/>
              <a:gd name="T58" fmla="*/ 452 w 1156"/>
              <a:gd name="T59" fmla="*/ 410 h 1155"/>
              <a:gd name="T60" fmla="*/ 452 w 1156"/>
              <a:gd name="T61" fmla="*/ 382 h 1155"/>
              <a:gd name="T62" fmla="*/ 738 w 1156"/>
              <a:gd name="T63" fmla="*/ 96 h 1155"/>
              <a:gd name="T64" fmla="*/ 747 w 1156"/>
              <a:gd name="T65" fmla="*/ 91 h 1155"/>
              <a:gd name="T66" fmla="*/ 879 w 1156"/>
              <a:gd name="T67" fmla="*/ 52 h 1155"/>
              <a:gd name="T68" fmla="*/ 1094 w 1156"/>
              <a:gd name="T69" fmla="*/ 62 h 1155"/>
              <a:gd name="T70" fmla="*/ 1094 w 1156"/>
              <a:gd name="T71" fmla="*/ 287 h 1155"/>
              <a:gd name="T72" fmla="*/ 1043 w 1156"/>
              <a:gd name="T73" fmla="*/ 82 h 1155"/>
              <a:gd name="T74" fmla="*/ 1024 w 1156"/>
              <a:gd name="T75" fmla="*/ 101 h 1155"/>
              <a:gd name="T76" fmla="*/ 1048 w 1156"/>
              <a:gd name="T77" fmla="*/ 238 h 1155"/>
              <a:gd name="T78" fmla="*/ 1071 w 1156"/>
              <a:gd name="T79" fmla="*/ 251 h 1155"/>
              <a:gd name="T80" fmla="*/ 1043 w 1156"/>
              <a:gd name="T81" fmla="*/ 82 h 1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56" h="1155">
                <a:moveTo>
                  <a:pt x="21" y="1088"/>
                </a:moveTo>
                <a:lnTo>
                  <a:pt x="67" y="1134"/>
                </a:lnTo>
                <a:cubicBezTo>
                  <a:pt x="37" y="1150"/>
                  <a:pt x="16" y="1155"/>
                  <a:pt x="8" y="1147"/>
                </a:cubicBezTo>
                <a:cubicBezTo>
                  <a:pt x="0" y="1139"/>
                  <a:pt x="5" y="1118"/>
                  <a:pt x="21" y="1088"/>
                </a:cubicBezTo>
                <a:close/>
                <a:moveTo>
                  <a:pt x="10" y="1052"/>
                </a:moveTo>
                <a:lnTo>
                  <a:pt x="103" y="1146"/>
                </a:lnTo>
                <a:cubicBezTo>
                  <a:pt x="155" y="1127"/>
                  <a:pt x="221" y="1089"/>
                  <a:pt x="294" y="1035"/>
                </a:cubicBezTo>
                <a:lnTo>
                  <a:pt x="120" y="861"/>
                </a:lnTo>
                <a:cubicBezTo>
                  <a:pt x="66" y="935"/>
                  <a:pt x="28" y="1001"/>
                  <a:pt x="10" y="1052"/>
                </a:cubicBezTo>
                <a:close/>
                <a:moveTo>
                  <a:pt x="443" y="511"/>
                </a:moveTo>
                <a:lnTo>
                  <a:pt x="644" y="712"/>
                </a:lnTo>
                <a:cubicBezTo>
                  <a:pt x="614" y="747"/>
                  <a:pt x="581" y="781"/>
                  <a:pt x="547" y="816"/>
                </a:cubicBezTo>
                <a:cubicBezTo>
                  <a:pt x="468" y="895"/>
                  <a:pt x="389" y="964"/>
                  <a:pt x="316" y="1019"/>
                </a:cubicBezTo>
                <a:lnTo>
                  <a:pt x="136" y="839"/>
                </a:lnTo>
                <a:cubicBezTo>
                  <a:pt x="191" y="767"/>
                  <a:pt x="260" y="687"/>
                  <a:pt x="339" y="608"/>
                </a:cubicBezTo>
                <a:cubicBezTo>
                  <a:pt x="374" y="574"/>
                  <a:pt x="409" y="541"/>
                  <a:pt x="443" y="511"/>
                </a:cubicBezTo>
                <a:close/>
                <a:moveTo>
                  <a:pt x="326" y="929"/>
                </a:moveTo>
                <a:cubicBezTo>
                  <a:pt x="312" y="939"/>
                  <a:pt x="325" y="963"/>
                  <a:pt x="339" y="952"/>
                </a:cubicBezTo>
                <a:cubicBezTo>
                  <a:pt x="429" y="884"/>
                  <a:pt x="504" y="800"/>
                  <a:pt x="583" y="720"/>
                </a:cubicBezTo>
                <a:cubicBezTo>
                  <a:pt x="595" y="708"/>
                  <a:pt x="576" y="689"/>
                  <a:pt x="564" y="702"/>
                </a:cubicBezTo>
                <a:cubicBezTo>
                  <a:pt x="487" y="780"/>
                  <a:pt x="414" y="862"/>
                  <a:pt x="326" y="929"/>
                </a:cubicBezTo>
                <a:close/>
                <a:moveTo>
                  <a:pt x="1094" y="287"/>
                </a:moveTo>
                <a:lnTo>
                  <a:pt x="715" y="665"/>
                </a:lnTo>
                <a:cubicBezTo>
                  <a:pt x="701" y="679"/>
                  <a:pt x="685" y="690"/>
                  <a:pt x="667" y="698"/>
                </a:cubicBezTo>
                <a:lnTo>
                  <a:pt x="457" y="488"/>
                </a:lnTo>
                <a:cubicBezTo>
                  <a:pt x="465" y="470"/>
                  <a:pt x="476" y="454"/>
                  <a:pt x="490" y="440"/>
                </a:cubicBezTo>
                <a:lnTo>
                  <a:pt x="818" y="112"/>
                </a:lnTo>
                <a:lnTo>
                  <a:pt x="763" y="128"/>
                </a:lnTo>
                <a:lnTo>
                  <a:pt x="481" y="410"/>
                </a:lnTo>
                <a:cubicBezTo>
                  <a:pt x="473" y="418"/>
                  <a:pt x="460" y="418"/>
                  <a:pt x="452" y="410"/>
                </a:cubicBezTo>
                <a:cubicBezTo>
                  <a:pt x="445" y="403"/>
                  <a:pt x="445" y="390"/>
                  <a:pt x="452" y="382"/>
                </a:cubicBezTo>
                <a:lnTo>
                  <a:pt x="738" y="96"/>
                </a:lnTo>
                <a:cubicBezTo>
                  <a:pt x="741" y="94"/>
                  <a:pt x="744" y="92"/>
                  <a:pt x="747" y="91"/>
                </a:cubicBezTo>
                <a:lnTo>
                  <a:pt x="879" y="52"/>
                </a:lnTo>
                <a:cubicBezTo>
                  <a:pt x="941" y="0"/>
                  <a:pt x="1035" y="3"/>
                  <a:pt x="1094" y="62"/>
                </a:cubicBezTo>
                <a:cubicBezTo>
                  <a:pt x="1156" y="124"/>
                  <a:pt x="1156" y="225"/>
                  <a:pt x="1094" y="287"/>
                </a:cubicBezTo>
                <a:close/>
                <a:moveTo>
                  <a:pt x="1043" y="82"/>
                </a:moveTo>
                <a:cubicBezTo>
                  <a:pt x="1029" y="71"/>
                  <a:pt x="1010" y="90"/>
                  <a:pt x="1024" y="101"/>
                </a:cubicBezTo>
                <a:cubicBezTo>
                  <a:pt x="1066" y="133"/>
                  <a:pt x="1071" y="192"/>
                  <a:pt x="1048" y="238"/>
                </a:cubicBezTo>
                <a:cubicBezTo>
                  <a:pt x="1040" y="253"/>
                  <a:pt x="1063" y="266"/>
                  <a:pt x="1071" y="251"/>
                </a:cubicBezTo>
                <a:cubicBezTo>
                  <a:pt x="1099" y="196"/>
                  <a:pt x="1095" y="121"/>
                  <a:pt x="1043" y="82"/>
                </a:cubicBezTo>
                <a:close/>
              </a:path>
            </a:pathLst>
          </a:custGeom>
          <a:solidFill>
            <a:srgbClr val="F199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pen-book_299">
            <a:extLst>
              <a:ext uri="{FF2B5EF4-FFF2-40B4-BE49-F238E27FC236}">
                <a16:creationId xmlns:a16="http://schemas.microsoft.com/office/drawing/2014/main" id="{D0F5D9FF-9121-41DA-A58A-4D48FFF214D2}"/>
              </a:ext>
            </a:extLst>
          </p:cNvPr>
          <p:cNvSpPr/>
          <p:nvPr userDrawn="1"/>
        </p:nvSpPr>
        <p:spPr>
          <a:xfrm>
            <a:off x="335360" y="114432"/>
            <a:ext cx="609685" cy="506257"/>
          </a:xfrm>
          <a:custGeom>
            <a:avLst/>
            <a:gdLst>
              <a:gd name="T0" fmla="*/ 88862 h 440259"/>
              <a:gd name="T1" fmla="*/ 88862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278945 h 440259"/>
              <a:gd name="T29" fmla="*/ 278945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88862 h 440259"/>
              <a:gd name="T41" fmla="*/ 88862 h 440259"/>
              <a:gd name="T42" fmla="*/ 278945 h 440259"/>
              <a:gd name="T43" fmla="*/ 278945 h 440259"/>
              <a:gd name="T44" fmla="*/ 278945 h 440259"/>
              <a:gd name="T45" fmla="*/ 278945 h 440259"/>
              <a:gd name="T46" fmla="*/ 278945 h 440259"/>
              <a:gd name="T47" fmla="*/ 278945 h 440259"/>
              <a:gd name="T48" fmla="*/ 88862 h 440259"/>
              <a:gd name="T49" fmla="*/ 88862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278945 h 440259"/>
              <a:gd name="T55" fmla="*/ 278945 h 440259"/>
              <a:gd name="T56" fmla="*/ 278945 h 440259"/>
              <a:gd name="T57" fmla="*/ 278945 h 440259"/>
              <a:gd name="T58" fmla="*/ 278945 h 440259"/>
              <a:gd name="T59" fmla="*/ 278945 h 440259"/>
              <a:gd name="T60" fmla="*/ 278945 h 440259"/>
              <a:gd name="T61" fmla="*/ 278945 h 440259"/>
              <a:gd name="T62" fmla="*/ 278945 h 440259"/>
              <a:gd name="T63" fmla="*/ 278945 h 440259"/>
              <a:gd name="T64" fmla="*/ 278945 h 440259"/>
              <a:gd name="T65" fmla="*/ 278945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88862 h 440259"/>
              <a:gd name="T71" fmla="*/ 88862 h 440259"/>
              <a:gd name="T72" fmla="*/ 278945 h 440259"/>
              <a:gd name="T73" fmla="*/ 278945 h 440259"/>
              <a:gd name="T74" fmla="*/ 278945 h 440259"/>
              <a:gd name="T75" fmla="*/ 278945 h 440259"/>
              <a:gd name="T76" fmla="*/ 278945 h 440259"/>
              <a:gd name="T77" fmla="*/ 278945 h 440259"/>
              <a:gd name="T78" fmla="*/ 278945 h 440259"/>
              <a:gd name="T79" fmla="*/ 278945 h 440259"/>
              <a:gd name="T80" fmla="*/ 278945 h 440259"/>
              <a:gd name="T81" fmla="*/ 278945 h 440259"/>
              <a:gd name="T82" fmla="*/ 278945 h 440259"/>
              <a:gd name="T83" fmla="*/ 278945 h 440259"/>
              <a:gd name="T84" fmla="*/ 278945 h 440259"/>
              <a:gd name="T85" fmla="*/ 278945 h 440259"/>
              <a:gd name="T86" fmla="*/ 278945 h 440259"/>
              <a:gd name="T87" fmla="*/ 278945 h 440259"/>
              <a:gd name="T88" fmla="*/ 88862 h 440259"/>
              <a:gd name="T89" fmla="*/ 88862 h 440259"/>
              <a:gd name="T90" fmla="*/ 278945 h 440259"/>
              <a:gd name="T91" fmla="*/ 278945 h 440259"/>
              <a:gd name="T92" fmla="*/ 278945 h 440259"/>
              <a:gd name="T93" fmla="*/ 278945 h 440259"/>
              <a:gd name="T94" fmla="*/ 278945 h 440259"/>
              <a:gd name="T95" fmla="*/ 278945 h 440259"/>
              <a:gd name="T96" fmla="*/ 88862 h 440259"/>
              <a:gd name="T97" fmla="*/ 88862 h 440259"/>
              <a:gd name="T98" fmla="*/ 278945 h 440259"/>
              <a:gd name="T99" fmla="*/ 278945 h 440259"/>
              <a:gd name="T100" fmla="*/ 278945 h 440259"/>
              <a:gd name="T101" fmla="*/ 278945 h 440259"/>
              <a:gd name="T102" fmla="*/ 278945 h 440259"/>
              <a:gd name="T103" fmla="*/ 278945 h 440259"/>
              <a:gd name="T104" fmla="*/ 278945 h 440259"/>
              <a:gd name="T105" fmla="*/ 278945 h 440259"/>
              <a:gd name="T106" fmla="*/ 278945 h 440259"/>
              <a:gd name="T107" fmla="*/ 278945 h 440259"/>
              <a:gd name="T108" fmla="*/ 278945 h 440259"/>
              <a:gd name="T109" fmla="*/ 278945 h 440259"/>
              <a:gd name="T110" fmla="*/ 278945 h 440259"/>
              <a:gd name="T111" fmla="*/ 278945 h 440259"/>
              <a:gd name="T112" fmla="*/ 278945 h 440259"/>
              <a:gd name="T113" fmla="*/ 278945 h 440259"/>
              <a:gd name="T114" fmla="*/ 278945 h 440259"/>
              <a:gd name="T115" fmla="*/ 278945 h 440259"/>
              <a:gd name="T116" fmla="*/ 278945 h 440259"/>
              <a:gd name="T117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04" h="336">
                <a:moveTo>
                  <a:pt x="387" y="133"/>
                </a:moveTo>
                <a:lnTo>
                  <a:pt x="387" y="108"/>
                </a:lnTo>
                <a:lnTo>
                  <a:pt x="386" y="102"/>
                </a:lnTo>
                <a:cubicBezTo>
                  <a:pt x="385" y="101"/>
                  <a:pt x="377" y="87"/>
                  <a:pt x="361" y="72"/>
                </a:cubicBezTo>
                <a:cubicBezTo>
                  <a:pt x="348" y="61"/>
                  <a:pt x="331" y="50"/>
                  <a:pt x="308" y="45"/>
                </a:cubicBezTo>
                <a:lnTo>
                  <a:pt x="308" y="0"/>
                </a:lnTo>
                <a:cubicBezTo>
                  <a:pt x="210" y="7"/>
                  <a:pt x="200" y="84"/>
                  <a:pt x="200" y="84"/>
                </a:cubicBezTo>
                <a:lnTo>
                  <a:pt x="200" y="85"/>
                </a:lnTo>
                <a:cubicBezTo>
                  <a:pt x="200" y="85"/>
                  <a:pt x="200" y="85"/>
                  <a:pt x="200" y="85"/>
                </a:cubicBezTo>
                <a:cubicBezTo>
                  <a:pt x="196" y="81"/>
                  <a:pt x="192" y="77"/>
                  <a:pt x="187" y="72"/>
                </a:cubicBezTo>
                <a:cubicBezTo>
                  <a:pt x="171" y="57"/>
                  <a:pt x="145" y="42"/>
                  <a:pt x="112" y="42"/>
                </a:cubicBezTo>
                <a:cubicBezTo>
                  <a:pt x="79" y="42"/>
                  <a:pt x="54" y="58"/>
                  <a:pt x="38" y="72"/>
                </a:cubicBezTo>
                <a:cubicBezTo>
                  <a:pt x="22" y="87"/>
                  <a:pt x="14" y="101"/>
                  <a:pt x="14" y="102"/>
                </a:cubicBezTo>
                <a:lnTo>
                  <a:pt x="12" y="108"/>
                </a:lnTo>
                <a:lnTo>
                  <a:pt x="12" y="133"/>
                </a:lnTo>
                <a:lnTo>
                  <a:pt x="0" y="133"/>
                </a:lnTo>
                <a:lnTo>
                  <a:pt x="0" y="336"/>
                </a:lnTo>
                <a:lnTo>
                  <a:pt x="404" y="336"/>
                </a:lnTo>
                <a:lnTo>
                  <a:pt x="404" y="133"/>
                </a:lnTo>
                <a:lnTo>
                  <a:pt x="387" y="133"/>
                </a:lnTo>
                <a:close/>
                <a:moveTo>
                  <a:pt x="72" y="295"/>
                </a:moveTo>
                <a:cubicBezTo>
                  <a:pt x="83" y="289"/>
                  <a:pt x="96" y="284"/>
                  <a:pt x="112" y="284"/>
                </a:cubicBezTo>
                <a:cubicBezTo>
                  <a:pt x="128" y="284"/>
                  <a:pt x="141" y="289"/>
                  <a:pt x="152" y="295"/>
                </a:cubicBezTo>
                <a:lnTo>
                  <a:pt x="72" y="295"/>
                </a:lnTo>
                <a:close/>
                <a:moveTo>
                  <a:pt x="186" y="286"/>
                </a:moveTo>
                <a:cubicBezTo>
                  <a:pt x="170" y="271"/>
                  <a:pt x="145" y="257"/>
                  <a:pt x="112" y="257"/>
                </a:cubicBezTo>
                <a:lnTo>
                  <a:pt x="112" y="257"/>
                </a:lnTo>
                <a:cubicBezTo>
                  <a:pt x="80" y="257"/>
                  <a:pt x="56" y="271"/>
                  <a:pt x="40" y="285"/>
                </a:cubicBezTo>
                <a:lnTo>
                  <a:pt x="40" y="112"/>
                </a:lnTo>
                <a:cubicBezTo>
                  <a:pt x="42" y="108"/>
                  <a:pt x="49" y="99"/>
                  <a:pt x="58" y="91"/>
                </a:cubicBezTo>
                <a:cubicBezTo>
                  <a:pt x="71" y="80"/>
                  <a:pt x="88" y="70"/>
                  <a:pt x="112" y="70"/>
                </a:cubicBezTo>
                <a:cubicBezTo>
                  <a:pt x="137" y="70"/>
                  <a:pt x="155" y="81"/>
                  <a:pt x="169" y="93"/>
                </a:cubicBezTo>
                <a:cubicBezTo>
                  <a:pt x="175" y="98"/>
                  <a:pt x="180" y="104"/>
                  <a:pt x="183" y="109"/>
                </a:cubicBezTo>
                <a:cubicBezTo>
                  <a:pt x="185" y="110"/>
                  <a:pt x="185" y="111"/>
                  <a:pt x="186" y="112"/>
                </a:cubicBezTo>
                <a:lnTo>
                  <a:pt x="186" y="286"/>
                </a:lnTo>
                <a:close/>
                <a:moveTo>
                  <a:pt x="286" y="24"/>
                </a:moveTo>
                <a:lnTo>
                  <a:pt x="286" y="42"/>
                </a:lnTo>
                <a:lnTo>
                  <a:pt x="286" y="70"/>
                </a:lnTo>
                <a:lnTo>
                  <a:pt x="286" y="229"/>
                </a:lnTo>
                <a:cubicBezTo>
                  <a:pt x="286" y="229"/>
                  <a:pt x="249" y="222"/>
                  <a:pt x="214" y="254"/>
                </a:cubicBezTo>
                <a:lnTo>
                  <a:pt x="214" y="112"/>
                </a:lnTo>
                <a:lnTo>
                  <a:pt x="214" y="112"/>
                </a:lnTo>
                <a:lnTo>
                  <a:pt x="214" y="96"/>
                </a:lnTo>
                <a:cubicBezTo>
                  <a:pt x="214" y="96"/>
                  <a:pt x="227" y="36"/>
                  <a:pt x="286" y="24"/>
                </a:cubicBezTo>
                <a:close/>
                <a:moveTo>
                  <a:pt x="246" y="295"/>
                </a:moveTo>
                <a:cubicBezTo>
                  <a:pt x="257" y="289"/>
                  <a:pt x="270" y="284"/>
                  <a:pt x="286" y="284"/>
                </a:cubicBezTo>
                <a:cubicBezTo>
                  <a:pt x="302" y="284"/>
                  <a:pt x="315" y="289"/>
                  <a:pt x="326" y="295"/>
                </a:cubicBezTo>
                <a:lnTo>
                  <a:pt x="246" y="295"/>
                </a:lnTo>
                <a:close/>
                <a:moveTo>
                  <a:pt x="360" y="286"/>
                </a:moveTo>
                <a:cubicBezTo>
                  <a:pt x="344" y="271"/>
                  <a:pt x="319" y="257"/>
                  <a:pt x="286" y="257"/>
                </a:cubicBezTo>
                <a:cubicBezTo>
                  <a:pt x="254" y="257"/>
                  <a:pt x="230" y="271"/>
                  <a:pt x="214" y="285"/>
                </a:cubicBezTo>
                <a:lnTo>
                  <a:pt x="214" y="284"/>
                </a:lnTo>
                <a:cubicBezTo>
                  <a:pt x="244" y="242"/>
                  <a:pt x="308" y="253"/>
                  <a:pt x="308" y="253"/>
                </a:cubicBezTo>
                <a:lnTo>
                  <a:pt x="308" y="73"/>
                </a:lnTo>
                <a:cubicBezTo>
                  <a:pt x="322" y="77"/>
                  <a:pt x="334" y="85"/>
                  <a:pt x="343" y="92"/>
                </a:cubicBezTo>
                <a:cubicBezTo>
                  <a:pt x="349" y="98"/>
                  <a:pt x="354" y="104"/>
                  <a:pt x="357" y="109"/>
                </a:cubicBezTo>
                <a:cubicBezTo>
                  <a:pt x="358" y="110"/>
                  <a:pt x="359" y="111"/>
                  <a:pt x="360" y="112"/>
                </a:cubicBezTo>
                <a:lnTo>
                  <a:pt x="360" y="286"/>
                </a:lnTo>
                <a:lnTo>
                  <a:pt x="360" y="286"/>
                </a:lnTo>
                <a:close/>
              </a:path>
            </a:pathLst>
          </a:custGeom>
          <a:solidFill>
            <a:srgbClr val="F199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乐高玩具&#10;&#10;低可信度描述已自动生成">
            <a:extLst>
              <a:ext uri="{FF2B5EF4-FFF2-40B4-BE49-F238E27FC236}">
                <a16:creationId xmlns:a16="http://schemas.microsoft.com/office/drawing/2014/main" id="{18095D62-DB17-4393-8941-4EA15579FC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64503">
            <a:off x="-4328811" y="2590812"/>
            <a:ext cx="7620301" cy="5134055"/>
          </a:xfrm>
          <a:prstGeom prst="rect">
            <a:avLst/>
          </a:pr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333F6A0-2C51-472B-BF19-275332F377E0}"/>
              </a:ext>
            </a:extLst>
          </p:cNvPr>
          <p:cNvCxnSpPr>
            <a:cxnSpLocks/>
          </p:cNvCxnSpPr>
          <p:nvPr userDrawn="1"/>
        </p:nvCxnSpPr>
        <p:spPr>
          <a:xfrm>
            <a:off x="0" y="69269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44D5849-DC23-40C8-BE05-3C3E1C2360B1}"/>
              </a:ext>
            </a:extLst>
          </p:cNvPr>
          <p:cNvCxnSpPr>
            <a:cxnSpLocks/>
          </p:cNvCxnSpPr>
          <p:nvPr userDrawn="1"/>
        </p:nvCxnSpPr>
        <p:spPr>
          <a:xfrm>
            <a:off x="0" y="76470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9713C39C-85BD-4188-B30A-C1F2BEDDA8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360" y="-145081"/>
            <a:ext cx="2691329" cy="1053801"/>
          </a:xfrm>
          <a:prstGeom prst="rect">
            <a:avLst/>
          </a:prstGeom>
        </p:spPr>
      </p:pic>
      <p:sp>
        <p:nvSpPr>
          <p:cNvPr id="6" name="fountain-pen-of-large-size_33358">
            <a:extLst>
              <a:ext uri="{FF2B5EF4-FFF2-40B4-BE49-F238E27FC236}">
                <a16:creationId xmlns:a16="http://schemas.microsoft.com/office/drawing/2014/main" id="{AC37AAB2-E103-4ED9-9341-966F12E998D5}"/>
              </a:ext>
            </a:extLst>
          </p:cNvPr>
          <p:cNvSpPr/>
          <p:nvPr userDrawn="1"/>
        </p:nvSpPr>
        <p:spPr>
          <a:xfrm>
            <a:off x="11640616" y="181925"/>
            <a:ext cx="475891" cy="474767"/>
          </a:xfrm>
          <a:custGeom>
            <a:avLst/>
            <a:gdLst>
              <a:gd name="T0" fmla="*/ 21 w 1156"/>
              <a:gd name="T1" fmla="*/ 1088 h 1155"/>
              <a:gd name="T2" fmla="*/ 67 w 1156"/>
              <a:gd name="T3" fmla="*/ 1134 h 1155"/>
              <a:gd name="T4" fmla="*/ 8 w 1156"/>
              <a:gd name="T5" fmla="*/ 1147 h 1155"/>
              <a:gd name="T6" fmla="*/ 21 w 1156"/>
              <a:gd name="T7" fmla="*/ 1088 h 1155"/>
              <a:gd name="T8" fmla="*/ 10 w 1156"/>
              <a:gd name="T9" fmla="*/ 1052 h 1155"/>
              <a:gd name="T10" fmla="*/ 103 w 1156"/>
              <a:gd name="T11" fmla="*/ 1146 h 1155"/>
              <a:gd name="T12" fmla="*/ 294 w 1156"/>
              <a:gd name="T13" fmla="*/ 1035 h 1155"/>
              <a:gd name="T14" fmla="*/ 120 w 1156"/>
              <a:gd name="T15" fmla="*/ 861 h 1155"/>
              <a:gd name="T16" fmla="*/ 10 w 1156"/>
              <a:gd name="T17" fmla="*/ 1052 h 1155"/>
              <a:gd name="T18" fmla="*/ 443 w 1156"/>
              <a:gd name="T19" fmla="*/ 511 h 1155"/>
              <a:gd name="T20" fmla="*/ 644 w 1156"/>
              <a:gd name="T21" fmla="*/ 712 h 1155"/>
              <a:gd name="T22" fmla="*/ 547 w 1156"/>
              <a:gd name="T23" fmla="*/ 816 h 1155"/>
              <a:gd name="T24" fmla="*/ 316 w 1156"/>
              <a:gd name="T25" fmla="*/ 1019 h 1155"/>
              <a:gd name="T26" fmla="*/ 136 w 1156"/>
              <a:gd name="T27" fmla="*/ 839 h 1155"/>
              <a:gd name="T28" fmla="*/ 339 w 1156"/>
              <a:gd name="T29" fmla="*/ 608 h 1155"/>
              <a:gd name="T30" fmla="*/ 443 w 1156"/>
              <a:gd name="T31" fmla="*/ 511 h 1155"/>
              <a:gd name="T32" fmla="*/ 326 w 1156"/>
              <a:gd name="T33" fmla="*/ 929 h 1155"/>
              <a:gd name="T34" fmla="*/ 339 w 1156"/>
              <a:gd name="T35" fmla="*/ 952 h 1155"/>
              <a:gd name="T36" fmla="*/ 583 w 1156"/>
              <a:gd name="T37" fmla="*/ 720 h 1155"/>
              <a:gd name="T38" fmla="*/ 564 w 1156"/>
              <a:gd name="T39" fmla="*/ 702 h 1155"/>
              <a:gd name="T40" fmla="*/ 326 w 1156"/>
              <a:gd name="T41" fmla="*/ 929 h 1155"/>
              <a:gd name="T42" fmla="*/ 1094 w 1156"/>
              <a:gd name="T43" fmla="*/ 287 h 1155"/>
              <a:gd name="T44" fmla="*/ 715 w 1156"/>
              <a:gd name="T45" fmla="*/ 665 h 1155"/>
              <a:gd name="T46" fmla="*/ 667 w 1156"/>
              <a:gd name="T47" fmla="*/ 698 h 1155"/>
              <a:gd name="T48" fmla="*/ 457 w 1156"/>
              <a:gd name="T49" fmla="*/ 488 h 1155"/>
              <a:gd name="T50" fmla="*/ 490 w 1156"/>
              <a:gd name="T51" fmla="*/ 440 h 1155"/>
              <a:gd name="T52" fmla="*/ 818 w 1156"/>
              <a:gd name="T53" fmla="*/ 112 h 1155"/>
              <a:gd name="T54" fmla="*/ 763 w 1156"/>
              <a:gd name="T55" fmla="*/ 128 h 1155"/>
              <a:gd name="T56" fmla="*/ 481 w 1156"/>
              <a:gd name="T57" fmla="*/ 410 h 1155"/>
              <a:gd name="T58" fmla="*/ 452 w 1156"/>
              <a:gd name="T59" fmla="*/ 410 h 1155"/>
              <a:gd name="T60" fmla="*/ 452 w 1156"/>
              <a:gd name="T61" fmla="*/ 382 h 1155"/>
              <a:gd name="T62" fmla="*/ 738 w 1156"/>
              <a:gd name="T63" fmla="*/ 96 h 1155"/>
              <a:gd name="T64" fmla="*/ 747 w 1156"/>
              <a:gd name="T65" fmla="*/ 91 h 1155"/>
              <a:gd name="T66" fmla="*/ 879 w 1156"/>
              <a:gd name="T67" fmla="*/ 52 h 1155"/>
              <a:gd name="T68" fmla="*/ 1094 w 1156"/>
              <a:gd name="T69" fmla="*/ 62 h 1155"/>
              <a:gd name="T70" fmla="*/ 1094 w 1156"/>
              <a:gd name="T71" fmla="*/ 287 h 1155"/>
              <a:gd name="T72" fmla="*/ 1043 w 1156"/>
              <a:gd name="T73" fmla="*/ 82 h 1155"/>
              <a:gd name="T74" fmla="*/ 1024 w 1156"/>
              <a:gd name="T75" fmla="*/ 101 h 1155"/>
              <a:gd name="T76" fmla="*/ 1048 w 1156"/>
              <a:gd name="T77" fmla="*/ 238 h 1155"/>
              <a:gd name="T78" fmla="*/ 1071 w 1156"/>
              <a:gd name="T79" fmla="*/ 251 h 1155"/>
              <a:gd name="T80" fmla="*/ 1043 w 1156"/>
              <a:gd name="T81" fmla="*/ 82 h 1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56" h="1155">
                <a:moveTo>
                  <a:pt x="21" y="1088"/>
                </a:moveTo>
                <a:lnTo>
                  <a:pt x="67" y="1134"/>
                </a:lnTo>
                <a:cubicBezTo>
                  <a:pt x="37" y="1150"/>
                  <a:pt x="16" y="1155"/>
                  <a:pt x="8" y="1147"/>
                </a:cubicBezTo>
                <a:cubicBezTo>
                  <a:pt x="0" y="1139"/>
                  <a:pt x="5" y="1118"/>
                  <a:pt x="21" y="1088"/>
                </a:cubicBezTo>
                <a:close/>
                <a:moveTo>
                  <a:pt x="10" y="1052"/>
                </a:moveTo>
                <a:lnTo>
                  <a:pt x="103" y="1146"/>
                </a:lnTo>
                <a:cubicBezTo>
                  <a:pt x="155" y="1127"/>
                  <a:pt x="221" y="1089"/>
                  <a:pt x="294" y="1035"/>
                </a:cubicBezTo>
                <a:lnTo>
                  <a:pt x="120" y="861"/>
                </a:lnTo>
                <a:cubicBezTo>
                  <a:pt x="66" y="935"/>
                  <a:pt x="28" y="1001"/>
                  <a:pt x="10" y="1052"/>
                </a:cubicBezTo>
                <a:close/>
                <a:moveTo>
                  <a:pt x="443" y="511"/>
                </a:moveTo>
                <a:lnTo>
                  <a:pt x="644" y="712"/>
                </a:lnTo>
                <a:cubicBezTo>
                  <a:pt x="614" y="747"/>
                  <a:pt x="581" y="781"/>
                  <a:pt x="547" y="816"/>
                </a:cubicBezTo>
                <a:cubicBezTo>
                  <a:pt x="468" y="895"/>
                  <a:pt x="389" y="964"/>
                  <a:pt x="316" y="1019"/>
                </a:cubicBezTo>
                <a:lnTo>
                  <a:pt x="136" y="839"/>
                </a:lnTo>
                <a:cubicBezTo>
                  <a:pt x="191" y="767"/>
                  <a:pt x="260" y="687"/>
                  <a:pt x="339" y="608"/>
                </a:cubicBezTo>
                <a:cubicBezTo>
                  <a:pt x="374" y="574"/>
                  <a:pt x="409" y="541"/>
                  <a:pt x="443" y="511"/>
                </a:cubicBezTo>
                <a:close/>
                <a:moveTo>
                  <a:pt x="326" y="929"/>
                </a:moveTo>
                <a:cubicBezTo>
                  <a:pt x="312" y="939"/>
                  <a:pt x="325" y="963"/>
                  <a:pt x="339" y="952"/>
                </a:cubicBezTo>
                <a:cubicBezTo>
                  <a:pt x="429" y="884"/>
                  <a:pt x="504" y="800"/>
                  <a:pt x="583" y="720"/>
                </a:cubicBezTo>
                <a:cubicBezTo>
                  <a:pt x="595" y="708"/>
                  <a:pt x="576" y="689"/>
                  <a:pt x="564" y="702"/>
                </a:cubicBezTo>
                <a:cubicBezTo>
                  <a:pt x="487" y="780"/>
                  <a:pt x="414" y="862"/>
                  <a:pt x="326" y="929"/>
                </a:cubicBezTo>
                <a:close/>
                <a:moveTo>
                  <a:pt x="1094" y="287"/>
                </a:moveTo>
                <a:lnTo>
                  <a:pt x="715" y="665"/>
                </a:lnTo>
                <a:cubicBezTo>
                  <a:pt x="701" y="679"/>
                  <a:pt x="685" y="690"/>
                  <a:pt x="667" y="698"/>
                </a:cubicBezTo>
                <a:lnTo>
                  <a:pt x="457" y="488"/>
                </a:lnTo>
                <a:cubicBezTo>
                  <a:pt x="465" y="470"/>
                  <a:pt x="476" y="454"/>
                  <a:pt x="490" y="440"/>
                </a:cubicBezTo>
                <a:lnTo>
                  <a:pt x="818" y="112"/>
                </a:lnTo>
                <a:lnTo>
                  <a:pt x="763" y="128"/>
                </a:lnTo>
                <a:lnTo>
                  <a:pt x="481" y="410"/>
                </a:lnTo>
                <a:cubicBezTo>
                  <a:pt x="473" y="418"/>
                  <a:pt x="460" y="418"/>
                  <a:pt x="452" y="410"/>
                </a:cubicBezTo>
                <a:cubicBezTo>
                  <a:pt x="445" y="403"/>
                  <a:pt x="445" y="390"/>
                  <a:pt x="452" y="382"/>
                </a:cubicBezTo>
                <a:lnTo>
                  <a:pt x="738" y="96"/>
                </a:lnTo>
                <a:cubicBezTo>
                  <a:pt x="741" y="94"/>
                  <a:pt x="744" y="92"/>
                  <a:pt x="747" y="91"/>
                </a:cubicBezTo>
                <a:lnTo>
                  <a:pt x="879" y="52"/>
                </a:lnTo>
                <a:cubicBezTo>
                  <a:pt x="941" y="0"/>
                  <a:pt x="1035" y="3"/>
                  <a:pt x="1094" y="62"/>
                </a:cubicBezTo>
                <a:cubicBezTo>
                  <a:pt x="1156" y="124"/>
                  <a:pt x="1156" y="225"/>
                  <a:pt x="1094" y="287"/>
                </a:cubicBezTo>
                <a:close/>
                <a:moveTo>
                  <a:pt x="1043" y="82"/>
                </a:moveTo>
                <a:cubicBezTo>
                  <a:pt x="1029" y="71"/>
                  <a:pt x="1010" y="90"/>
                  <a:pt x="1024" y="101"/>
                </a:cubicBezTo>
                <a:cubicBezTo>
                  <a:pt x="1066" y="133"/>
                  <a:pt x="1071" y="192"/>
                  <a:pt x="1048" y="238"/>
                </a:cubicBezTo>
                <a:cubicBezTo>
                  <a:pt x="1040" y="253"/>
                  <a:pt x="1063" y="266"/>
                  <a:pt x="1071" y="251"/>
                </a:cubicBezTo>
                <a:cubicBezTo>
                  <a:pt x="1099" y="196"/>
                  <a:pt x="1095" y="121"/>
                  <a:pt x="1043" y="82"/>
                </a:cubicBezTo>
                <a:close/>
              </a:path>
            </a:pathLst>
          </a:custGeom>
          <a:solidFill>
            <a:srgbClr val="F199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pen-book_299">
            <a:extLst>
              <a:ext uri="{FF2B5EF4-FFF2-40B4-BE49-F238E27FC236}">
                <a16:creationId xmlns:a16="http://schemas.microsoft.com/office/drawing/2014/main" id="{50321844-2924-4E65-B264-349A0B2E7C2B}"/>
              </a:ext>
            </a:extLst>
          </p:cNvPr>
          <p:cNvSpPr/>
          <p:nvPr userDrawn="1"/>
        </p:nvSpPr>
        <p:spPr>
          <a:xfrm>
            <a:off x="335360" y="114432"/>
            <a:ext cx="609685" cy="506257"/>
          </a:xfrm>
          <a:custGeom>
            <a:avLst/>
            <a:gdLst>
              <a:gd name="T0" fmla="*/ 88862 h 440259"/>
              <a:gd name="T1" fmla="*/ 88862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278945 h 440259"/>
              <a:gd name="T29" fmla="*/ 278945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88862 h 440259"/>
              <a:gd name="T41" fmla="*/ 88862 h 440259"/>
              <a:gd name="T42" fmla="*/ 278945 h 440259"/>
              <a:gd name="T43" fmla="*/ 278945 h 440259"/>
              <a:gd name="T44" fmla="*/ 278945 h 440259"/>
              <a:gd name="T45" fmla="*/ 278945 h 440259"/>
              <a:gd name="T46" fmla="*/ 278945 h 440259"/>
              <a:gd name="T47" fmla="*/ 278945 h 440259"/>
              <a:gd name="T48" fmla="*/ 88862 h 440259"/>
              <a:gd name="T49" fmla="*/ 88862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278945 h 440259"/>
              <a:gd name="T55" fmla="*/ 278945 h 440259"/>
              <a:gd name="T56" fmla="*/ 278945 h 440259"/>
              <a:gd name="T57" fmla="*/ 278945 h 440259"/>
              <a:gd name="T58" fmla="*/ 278945 h 440259"/>
              <a:gd name="T59" fmla="*/ 278945 h 440259"/>
              <a:gd name="T60" fmla="*/ 278945 h 440259"/>
              <a:gd name="T61" fmla="*/ 278945 h 440259"/>
              <a:gd name="T62" fmla="*/ 278945 h 440259"/>
              <a:gd name="T63" fmla="*/ 278945 h 440259"/>
              <a:gd name="T64" fmla="*/ 278945 h 440259"/>
              <a:gd name="T65" fmla="*/ 278945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88862 h 440259"/>
              <a:gd name="T71" fmla="*/ 88862 h 440259"/>
              <a:gd name="T72" fmla="*/ 278945 h 440259"/>
              <a:gd name="T73" fmla="*/ 278945 h 440259"/>
              <a:gd name="T74" fmla="*/ 278945 h 440259"/>
              <a:gd name="T75" fmla="*/ 278945 h 440259"/>
              <a:gd name="T76" fmla="*/ 278945 h 440259"/>
              <a:gd name="T77" fmla="*/ 278945 h 440259"/>
              <a:gd name="T78" fmla="*/ 278945 h 440259"/>
              <a:gd name="T79" fmla="*/ 278945 h 440259"/>
              <a:gd name="T80" fmla="*/ 278945 h 440259"/>
              <a:gd name="T81" fmla="*/ 278945 h 440259"/>
              <a:gd name="T82" fmla="*/ 278945 h 440259"/>
              <a:gd name="T83" fmla="*/ 278945 h 440259"/>
              <a:gd name="T84" fmla="*/ 278945 h 440259"/>
              <a:gd name="T85" fmla="*/ 278945 h 440259"/>
              <a:gd name="T86" fmla="*/ 278945 h 440259"/>
              <a:gd name="T87" fmla="*/ 278945 h 440259"/>
              <a:gd name="T88" fmla="*/ 88862 h 440259"/>
              <a:gd name="T89" fmla="*/ 88862 h 440259"/>
              <a:gd name="T90" fmla="*/ 278945 h 440259"/>
              <a:gd name="T91" fmla="*/ 278945 h 440259"/>
              <a:gd name="T92" fmla="*/ 278945 h 440259"/>
              <a:gd name="T93" fmla="*/ 278945 h 440259"/>
              <a:gd name="T94" fmla="*/ 278945 h 440259"/>
              <a:gd name="T95" fmla="*/ 278945 h 440259"/>
              <a:gd name="T96" fmla="*/ 88862 h 440259"/>
              <a:gd name="T97" fmla="*/ 88862 h 440259"/>
              <a:gd name="T98" fmla="*/ 278945 h 440259"/>
              <a:gd name="T99" fmla="*/ 278945 h 440259"/>
              <a:gd name="T100" fmla="*/ 278945 h 440259"/>
              <a:gd name="T101" fmla="*/ 278945 h 440259"/>
              <a:gd name="T102" fmla="*/ 278945 h 440259"/>
              <a:gd name="T103" fmla="*/ 278945 h 440259"/>
              <a:gd name="T104" fmla="*/ 278945 h 440259"/>
              <a:gd name="T105" fmla="*/ 278945 h 440259"/>
              <a:gd name="T106" fmla="*/ 278945 h 440259"/>
              <a:gd name="T107" fmla="*/ 278945 h 440259"/>
              <a:gd name="T108" fmla="*/ 278945 h 440259"/>
              <a:gd name="T109" fmla="*/ 278945 h 440259"/>
              <a:gd name="T110" fmla="*/ 278945 h 440259"/>
              <a:gd name="T111" fmla="*/ 278945 h 440259"/>
              <a:gd name="T112" fmla="*/ 278945 h 440259"/>
              <a:gd name="T113" fmla="*/ 278945 h 440259"/>
              <a:gd name="T114" fmla="*/ 278945 h 440259"/>
              <a:gd name="T115" fmla="*/ 278945 h 440259"/>
              <a:gd name="T116" fmla="*/ 278945 h 440259"/>
              <a:gd name="T117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04" h="336">
                <a:moveTo>
                  <a:pt x="387" y="133"/>
                </a:moveTo>
                <a:lnTo>
                  <a:pt x="387" y="108"/>
                </a:lnTo>
                <a:lnTo>
                  <a:pt x="386" y="102"/>
                </a:lnTo>
                <a:cubicBezTo>
                  <a:pt x="385" y="101"/>
                  <a:pt x="377" y="87"/>
                  <a:pt x="361" y="72"/>
                </a:cubicBezTo>
                <a:cubicBezTo>
                  <a:pt x="348" y="61"/>
                  <a:pt x="331" y="50"/>
                  <a:pt x="308" y="45"/>
                </a:cubicBezTo>
                <a:lnTo>
                  <a:pt x="308" y="0"/>
                </a:lnTo>
                <a:cubicBezTo>
                  <a:pt x="210" y="7"/>
                  <a:pt x="200" y="84"/>
                  <a:pt x="200" y="84"/>
                </a:cubicBezTo>
                <a:lnTo>
                  <a:pt x="200" y="85"/>
                </a:lnTo>
                <a:cubicBezTo>
                  <a:pt x="200" y="85"/>
                  <a:pt x="200" y="85"/>
                  <a:pt x="200" y="85"/>
                </a:cubicBezTo>
                <a:cubicBezTo>
                  <a:pt x="196" y="81"/>
                  <a:pt x="192" y="77"/>
                  <a:pt x="187" y="72"/>
                </a:cubicBezTo>
                <a:cubicBezTo>
                  <a:pt x="171" y="57"/>
                  <a:pt x="145" y="42"/>
                  <a:pt x="112" y="42"/>
                </a:cubicBezTo>
                <a:cubicBezTo>
                  <a:pt x="79" y="42"/>
                  <a:pt x="54" y="58"/>
                  <a:pt x="38" y="72"/>
                </a:cubicBezTo>
                <a:cubicBezTo>
                  <a:pt x="22" y="87"/>
                  <a:pt x="14" y="101"/>
                  <a:pt x="14" y="102"/>
                </a:cubicBezTo>
                <a:lnTo>
                  <a:pt x="12" y="108"/>
                </a:lnTo>
                <a:lnTo>
                  <a:pt x="12" y="133"/>
                </a:lnTo>
                <a:lnTo>
                  <a:pt x="0" y="133"/>
                </a:lnTo>
                <a:lnTo>
                  <a:pt x="0" y="336"/>
                </a:lnTo>
                <a:lnTo>
                  <a:pt x="404" y="336"/>
                </a:lnTo>
                <a:lnTo>
                  <a:pt x="404" y="133"/>
                </a:lnTo>
                <a:lnTo>
                  <a:pt x="387" y="133"/>
                </a:lnTo>
                <a:close/>
                <a:moveTo>
                  <a:pt x="72" y="295"/>
                </a:moveTo>
                <a:cubicBezTo>
                  <a:pt x="83" y="289"/>
                  <a:pt x="96" y="284"/>
                  <a:pt x="112" y="284"/>
                </a:cubicBezTo>
                <a:cubicBezTo>
                  <a:pt x="128" y="284"/>
                  <a:pt x="141" y="289"/>
                  <a:pt x="152" y="295"/>
                </a:cubicBezTo>
                <a:lnTo>
                  <a:pt x="72" y="295"/>
                </a:lnTo>
                <a:close/>
                <a:moveTo>
                  <a:pt x="186" y="286"/>
                </a:moveTo>
                <a:cubicBezTo>
                  <a:pt x="170" y="271"/>
                  <a:pt x="145" y="257"/>
                  <a:pt x="112" y="257"/>
                </a:cubicBezTo>
                <a:lnTo>
                  <a:pt x="112" y="257"/>
                </a:lnTo>
                <a:cubicBezTo>
                  <a:pt x="80" y="257"/>
                  <a:pt x="56" y="271"/>
                  <a:pt x="40" y="285"/>
                </a:cubicBezTo>
                <a:lnTo>
                  <a:pt x="40" y="112"/>
                </a:lnTo>
                <a:cubicBezTo>
                  <a:pt x="42" y="108"/>
                  <a:pt x="49" y="99"/>
                  <a:pt x="58" y="91"/>
                </a:cubicBezTo>
                <a:cubicBezTo>
                  <a:pt x="71" y="80"/>
                  <a:pt x="88" y="70"/>
                  <a:pt x="112" y="70"/>
                </a:cubicBezTo>
                <a:cubicBezTo>
                  <a:pt x="137" y="70"/>
                  <a:pt x="155" y="81"/>
                  <a:pt x="169" y="93"/>
                </a:cubicBezTo>
                <a:cubicBezTo>
                  <a:pt x="175" y="98"/>
                  <a:pt x="180" y="104"/>
                  <a:pt x="183" y="109"/>
                </a:cubicBezTo>
                <a:cubicBezTo>
                  <a:pt x="185" y="110"/>
                  <a:pt x="185" y="111"/>
                  <a:pt x="186" y="112"/>
                </a:cubicBezTo>
                <a:lnTo>
                  <a:pt x="186" y="286"/>
                </a:lnTo>
                <a:close/>
                <a:moveTo>
                  <a:pt x="286" y="24"/>
                </a:moveTo>
                <a:lnTo>
                  <a:pt x="286" y="42"/>
                </a:lnTo>
                <a:lnTo>
                  <a:pt x="286" y="70"/>
                </a:lnTo>
                <a:lnTo>
                  <a:pt x="286" y="229"/>
                </a:lnTo>
                <a:cubicBezTo>
                  <a:pt x="286" y="229"/>
                  <a:pt x="249" y="222"/>
                  <a:pt x="214" y="254"/>
                </a:cubicBezTo>
                <a:lnTo>
                  <a:pt x="214" y="112"/>
                </a:lnTo>
                <a:lnTo>
                  <a:pt x="214" y="112"/>
                </a:lnTo>
                <a:lnTo>
                  <a:pt x="214" y="96"/>
                </a:lnTo>
                <a:cubicBezTo>
                  <a:pt x="214" y="96"/>
                  <a:pt x="227" y="36"/>
                  <a:pt x="286" y="24"/>
                </a:cubicBezTo>
                <a:close/>
                <a:moveTo>
                  <a:pt x="246" y="295"/>
                </a:moveTo>
                <a:cubicBezTo>
                  <a:pt x="257" y="289"/>
                  <a:pt x="270" y="284"/>
                  <a:pt x="286" y="284"/>
                </a:cubicBezTo>
                <a:cubicBezTo>
                  <a:pt x="302" y="284"/>
                  <a:pt x="315" y="289"/>
                  <a:pt x="326" y="295"/>
                </a:cubicBezTo>
                <a:lnTo>
                  <a:pt x="246" y="295"/>
                </a:lnTo>
                <a:close/>
                <a:moveTo>
                  <a:pt x="360" y="286"/>
                </a:moveTo>
                <a:cubicBezTo>
                  <a:pt x="344" y="271"/>
                  <a:pt x="319" y="257"/>
                  <a:pt x="286" y="257"/>
                </a:cubicBezTo>
                <a:cubicBezTo>
                  <a:pt x="254" y="257"/>
                  <a:pt x="230" y="271"/>
                  <a:pt x="214" y="285"/>
                </a:cubicBezTo>
                <a:lnTo>
                  <a:pt x="214" y="284"/>
                </a:lnTo>
                <a:cubicBezTo>
                  <a:pt x="244" y="242"/>
                  <a:pt x="308" y="253"/>
                  <a:pt x="308" y="253"/>
                </a:cubicBezTo>
                <a:lnTo>
                  <a:pt x="308" y="73"/>
                </a:lnTo>
                <a:cubicBezTo>
                  <a:pt x="322" y="77"/>
                  <a:pt x="334" y="85"/>
                  <a:pt x="343" y="92"/>
                </a:cubicBezTo>
                <a:cubicBezTo>
                  <a:pt x="349" y="98"/>
                  <a:pt x="354" y="104"/>
                  <a:pt x="357" y="109"/>
                </a:cubicBezTo>
                <a:cubicBezTo>
                  <a:pt x="358" y="110"/>
                  <a:pt x="359" y="111"/>
                  <a:pt x="360" y="112"/>
                </a:cubicBezTo>
                <a:lnTo>
                  <a:pt x="360" y="286"/>
                </a:lnTo>
                <a:lnTo>
                  <a:pt x="360" y="286"/>
                </a:lnTo>
                <a:close/>
              </a:path>
            </a:pathLst>
          </a:custGeom>
          <a:solidFill>
            <a:srgbClr val="F199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547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E20A4CA-ED3A-4615-B59E-6C46FD1E6363}"/>
              </a:ext>
            </a:extLst>
          </p:cNvPr>
          <p:cNvCxnSpPr>
            <a:cxnSpLocks/>
          </p:cNvCxnSpPr>
          <p:nvPr/>
        </p:nvCxnSpPr>
        <p:spPr>
          <a:xfrm>
            <a:off x="0" y="6457943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F0854DD6-35D6-43AC-94FE-A7B6E7D1525A}"/>
              </a:ext>
            </a:extLst>
          </p:cNvPr>
          <p:cNvSpPr/>
          <p:nvPr/>
        </p:nvSpPr>
        <p:spPr>
          <a:xfrm>
            <a:off x="0" y="-36192"/>
            <a:ext cx="12192000" cy="5628586"/>
          </a:xfrm>
          <a:prstGeom prst="rect">
            <a:avLst/>
          </a:prstGeom>
          <a:solidFill>
            <a:srgbClr val="F298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D83B6D7-2B32-4B37-9AA1-346B6A2D9A93}"/>
              </a:ext>
            </a:extLst>
          </p:cNvPr>
          <p:cNvCxnSpPr>
            <a:cxnSpLocks/>
          </p:cNvCxnSpPr>
          <p:nvPr/>
        </p:nvCxnSpPr>
        <p:spPr>
          <a:xfrm>
            <a:off x="0" y="6741368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5E4E91E-9AD3-4FC0-9AA2-8E8CB7989F0B}"/>
              </a:ext>
            </a:extLst>
          </p:cNvPr>
          <p:cNvCxnSpPr>
            <a:cxnSpLocks/>
          </p:cNvCxnSpPr>
          <p:nvPr/>
        </p:nvCxnSpPr>
        <p:spPr>
          <a:xfrm>
            <a:off x="0" y="6174518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20C07E38-3BCE-4824-AD13-0BEC6799FCCF}"/>
              </a:ext>
            </a:extLst>
          </p:cNvPr>
          <p:cNvCxnSpPr>
            <a:cxnSpLocks/>
          </p:cNvCxnSpPr>
          <p:nvPr/>
        </p:nvCxnSpPr>
        <p:spPr>
          <a:xfrm>
            <a:off x="0" y="5891093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 descr="图片包含 游戏机&#10;&#10;描述已自动生成">
            <a:extLst>
              <a:ext uri="{FF2B5EF4-FFF2-40B4-BE49-F238E27FC236}">
                <a16:creationId xmlns:a16="http://schemas.microsoft.com/office/drawing/2014/main" id="{5CE14DBA-877D-4A0D-BEF9-84D062CC2A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248" y="-15977"/>
            <a:ext cx="1241778" cy="3684349"/>
          </a:xfrm>
          <a:prstGeom prst="rect">
            <a:avLst/>
          </a:prstGeom>
        </p:spPr>
      </p:pic>
      <p:pic>
        <p:nvPicPr>
          <p:cNvPr id="5" name="图片 4" descr="乐高玩具&#10;&#10;低可信度描述已自动生成">
            <a:extLst>
              <a:ext uri="{FF2B5EF4-FFF2-40B4-BE49-F238E27FC236}">
                <a16:creationId xmlns:a16="http://schemas.microsoft.com/office/drawing/2014/main" id="{46D642E3-2E81-4160-AAA1-E21ED5D018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192" y="3559870"/>
            <a:ext cx="4810764" cy="3241174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E7D5EB10-A3E5-4387-8040-27984BF399E5}"/>
              </a:ext>
            </a:extLst>
          </p:cNvPr>
          <p:cNvGrpSpPr/>
          <p:nvPr/>
        </p:nvGrpSpPr>
        <p:grpSpPr>
          <a:xfrm>
            <a:off x="2099555" y="986920"/>
            <a:ext cx="7992888" cy="4235125"/>
            <a:chOff x="575555" y="986919"/>
            <a:chExt cx="7992888" cy="4235125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A98A3B2-149E-4B6A-B14D-5AAD9EBFCD82}"/>
                </a:ext>
              </a:extLst>
            </p:cNvPr>
            <p:cNvSpPr txBox="1"/>
            <p:nvPr/>
          </p:nvSpPr>
          <p:spPr>
            <a:xfrm>
              <a:off x="575555" y="986919"/>
              <a:ext cx="7992888" cy="1298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60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数据结构教程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EC15FDB-DB76-48BC-B60A-5721EB64E6C8}"/>
                </a:ext>
              </a:extLst>
            </p:cNvPr>
            <p:cNvSpPr txBox="1"/>
            <p:nvPr/>
          </p:nvSpPr>
          <p:spPr>
            <a:xfrm>
              <a:off x="4925030" y="2480519"/>
              <a:ext cx="3379829" cy="392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第</a:t>
              </a:r>
              <a:r>
                <a:rPr lang="en-US" altLang="zh-CN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6</a:t>
              </a:r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版</a:t>
              </a:r>
              <a:r>
                <a:rPr lang="en-US" altLang="zh-CN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Wingdings 2" panose="05020102010507070707" pitchFamily="18" charset="2"/>
                </a:rPr>
                <a:t></a:t>
              </a:r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微课视频</a:t>
              </a:r>
              <a:r>
                <a:rPr lang="en-US" altLang="zh-CN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Wingdings 2" panose="05020102010507070707" pitchFamily="18" charset="2"/>
                </a:rPr>
                <a:t></a:t>
              </a:r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题库版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2C96F2C-8C60-4220-B67C-C88D06EA09A3}"/>
                </a:ext>
              </a:extLst>
            </p:cNvPr>
            <p:cNvSpPr txBox="1"/>
            <p:nvPr/>
          </p:nvSpPr>
          <p:spPr>
            <a:xfrm>
              <a:off x="7020272" y="3102600"/>
              <a:ext cx="1241779" cy="280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李春葆  主编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F2EA3A3-6097-4A72-88FB-1C4E189A49D0}"/>
                </a:ext>
              </a:extLst>
            </p:cNvPr>
            <p:cNvSpPr txBox="1"/>
            <p:nvPr/>
          </p:nvSpPr>
          <p:spPr>
            <a:xfrm>
              <a:off x="2567350" y="4376043"/>
              <a:ext cx="4009299" cy="846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第</a:t>
              </a:r>
              <a:r>
                <a:rPr lang="en-US" altLang="zh-CN" sz="600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1</a:t>
              </a:r>
              <a:r>
                <a:rPr lang="zh-CN" altLang="en-US" sz="600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章 绪论</a:t>
              </a:r>
            </a:p>
          </p:txBody>
        </p:sp>
        <p:sp>
          <p:nvSpPr>
            <p:cNvPr id="3" name="圆: 空心 2">
              <a:extLst>
                <a:ext uri="{FF2B5EF4-FFF2-40B4-BE49-F238E27FC236}">
                  <a16:creationId xmlns:a16="http://schemas.microsoft.com/office/drawing/2014/main" id="{84334E00-098C-4CD3-BEC9-545F8671567F}"/>
                </a:ext>
              </a:extLst>
            </p:cNvPr>
            <p:cNvSpPr/>
            <p:nvPr/>
          </p:nvSpPr>
          <p:spPr>
            <a:xfrm>
              <a:off x="6825308" y="3118424"/>
              <a:ext cx="194964" cy="194964"/>
            </a:xfrm>
            <a:prstGeom prst="donu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8B6BD611-19BC-4DD2-BBD3-156746E37A77}"/>
              </a:ext>
            </a:extLst>
          </p:cNvPr>
          <p:cNvGrpSpPr/>
          <p:nvPr/>
        </p:nvGrpSpPr>
        <p:grpSpPr>
          <a:xfrm>
            <a:off x="-240704" y="5592394"/>
            <a:ext cx="1889956" cy="1256377"/>
            <a:chOff x="-235082" y="5592394"/>
            <a:chExt cx="1889956" cy="1256377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C55F5AC-FC50-4DF5-B799-6ED5FEA9F221}"/>
                </a:ext>
              </a:extLst>
            </p:cNvPr>
            <p:cNvSpPr/>
            <p:nvPr/>
          </p:nvSpPr>
          <p:spPr>
            <a:xfrm>
              <a:off x="245" y="5592394"/>
              <a:ext cx="1489055" cy="1254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332BA342-A11C-46B0-B1E8-16492C55D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1764" y="5640408"/>
              <a:ext cx="1187624" cy="106822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07351D0-63BD-41F6-A03D-BAB674BE1F84}"/>
                </a:ext>
              </a:extLst>
            </p:cNvPr>
            <p:cNvSpPr txBox="1"/>
            <p:nvPr/>
          </p:nvSpPr>
          <p:spPr>
            <a:xfrm>
              <a:off x="-235082" y="6627172"/>
              <a:ext cx="1889956" cy="221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定价：</a:t>
              </a:r>
              <a:r>
                <a:rPr lang="en-US" altLang="zh-CN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65.00</a:t>
              </a:r>
              <a:r>
                <a:rPr lang="zh-CN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774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962120" y="1596752"/>
            <a:ext cx="7963504" cy="372385"/>
          </a:xfrm>
          <a:prstGeom prst="rect">
            <a:avLst/>
          </a:prstGeom>
          <a:noFill/>
          <a:ln w="57150" algn="ctr">
            <a:noFill/>
            <a:miter lim="800000"/>
            <a:headEnd/>
            <a:tailEnd type="none" w="lg" len="lg"/>
          </a:ln>
          <a:effectLst/>
        </p:spPr>
        <p:txBody>
          <a:bodyPr wrap="square" tIns="76176" bIns="0">
            <a:spAutoFit/>
          </a:bodyPr>
          <a:lstStyle/>
          <a:p>
            <a:pPr marL="457200" indent="-457200" algn="l"/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数据结构中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讨论的元素关系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主要是指</a:t>
            </a:r>
            <a:r>
              <a:rPr lang="zh-CN" altLang="en-US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相邻关系</a:t>
            </a:r>
            <a:r>
              <a:rPr lang="zh-CN" altLang="en-US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或</a:t>
            </a:r>
            <a:r>
              <a:rPr lang="zh-CN" altLang="en-US" dirty="0">
                <a:solidFill>
                  <a:srgbClr val="C00000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邻接关系</a:t>
            </a:r>
            <a:r>
              <a:rPr lang="zh-CN" altLang="en-US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。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563847"/>
              </p:ext>
            </p:extLst>
          </p:nvPr>
        </p:nvGraphicFramePr>
        <p:xfrm>
          <a:off x="1457649" y="2367531"/>
          <a:ext cx="4032448" cy="3932328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{16D9F66E-5EB9-4882-86FB-DCBF35E3C3E4}</a:tableStyleId>
              </a:tblPr>
              <a:tblGrid>
                <a:gridCol w="1053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3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33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2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85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学号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F3980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姓名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F3980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性别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F3980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班号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F398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CE3B3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张斌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CE3B3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男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CE3B3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9901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CE3B3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8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CE3B3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刘丽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CE3B3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女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CE3B3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9902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CE3B3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34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FBFD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李英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FBFD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女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FBFD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9901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FB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FBFD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陈华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FBFD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男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FBFD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9902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FB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12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9789C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王奇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9789C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男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9789C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9901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9789C2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26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FBFD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董强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FBFD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男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FBFD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9902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FBF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5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9789C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王萍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9789C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女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9789C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9901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9789C2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294294" y="2866082"/>
            <a:ext cx="613181" cy="95250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/>
                </a:solidFill>
                <a:ea typeface="楷体" pitchFamily="49" charset="-122"/>
                <a:cs typeface="Times New Roman" pitchFamily="18" charset="0"/>
              </a:rPr>
              <a:t>相邻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77918" y="5135985"/>
            <a:ext cx="613181" cy="123825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/>
                </a:solidFill>
                <a:ea typeface="楷体" pitchFamily="49" charset="-122"/>
                <a:cs typeface="Times New Roman" pitchFamily="18" charset="0"/>
              </a:rPr>
              <a:t>不相邻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5703390" y="5085184"/>
            <a:ext cx="642942" cy="571504"/>
          </a:xfrm>
          <a:prstGeom prst="line">
            <a:avLst/>
          </a:prstGeom>
          <a:ln w="28575">
            <a:solidFill>
              <a:srgbClr val="FA77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5703390" y="5656688"/>
            <a:ext cx="642942" cy="571504"/>
          </a:xfrm>
          <a:prstGeom prst="line">
            <a:avLst/>
          </a:prstGeom>
          <a:ln w="28575">
            <a:solidFill>
              <a:srgbClr val="FA77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endCxn id="5" idx="1"/>
          </p:cNvCxnSpPr>
          <p:nvPr/>
        </p:nvCxnSpPr>
        <p:spPr>
          <a:xfrm>
            <a:off x="5764465" y="3056583"/>
            <a:ext cx="529829" cy="285753"/>
          </a:xfrm>
          <a:prstGeom prst="line">
            <a:avLst/>
          </a:prstGeom>
          <a:ln w="28575">
            <a:solidFill>
              <a:srgbClr val="FA77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endCxn id="5" idx="1"/>
          </p:cNvCxnSpPr>
          <p:nvPr/>
        </p:nvCxnSpPr>
        <p:spPr>
          <a:xfrm flipV="1">
            <a:off x="5764465" y="3342336"/>
            <a:ext cx="529829" cy="381006"/>
          </a:xfrm>
          <a:prstGeom prst="line">
            <a:avLst/>
          </a:prstGeom>
          <a:ln w="28575">
            <a:solidFill>
              <a:srgbClr val="FA77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3">
            <a:extLst>
              <a:ext uri="{FF2B5EF4-FFF2-40B4-BE49-F238E27FC236}">
                <a16:creationId xmlns:a16="http://schemas.microsoft.com/office/drawing/2014/main" id="{1C2C3DAA-1868-4C5D-AAB3-59A837E0C50C}"/>
              </a:ext>
            </a:extLst>
          </p:cNvPr>
          <p:cNvSpPr txBox="1"/>
          <p:nvPr/>
        </p:nvSpPr>
        <p:spPr>
          <a:xfrm>
            <a:off x="1055688" y="116632"/>
            <a:ext cx="3888184" cy="494302"/>
          </a:xfrm>
          <a:prstGeom prst="rect">
            <a:avLst/>
          </a:prstGeom>
          <a:solidFill>
            <a:srgbClr val="F19903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bg1"/>
              </a:contourClr>
            </a:sp3d>
          </a:bodyPr>
          <a:lstStyle/>
          <a:p>
            <a:r>
              <a:rPr lang="en-US" altLang="zh-CN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 </a:t>
            </a:r>
            <a:r>
              <a:rPr lang="zh-CN" altLang="en-US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什么是数据结构</a:t>
            </a:r>
          </a:p>
        </p:txBody>
      </p:sp>
      <p:sp>
        <p:nvSpPr>
          <p:cNvPr id="17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0C65562-31FD-4D94-A767-3B89093175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4357718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1.1.1 </a:t>
            </a:r>
            <a:r>
              <a:rPr lang="en-US" altLang="zh-CN" sz="2800" b="0" dirty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lang="zh-CN" altLang="en-US" sz="2800" b="0" dirty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数据结构的定义</a:t>
            </a:r>
          </a:p>
        </p:txBody>
      </p:sp>
      <p:pic>
        <p:nvPicPr>
          <p:cNvPr id="7" name="图片 6" descr="卡通人物&#10;&#10;中度可信度描述已自动生成">
            <a:extLst>
              <a:ext uri="{FF2B5EF4-FFF2-40B4-BE49-F238E27FC236}">
                <a16:creationId xmlns:a16="http://schemas.microsoft.com/office/drawing/2014/main" id="{1BA5D594-161F-4505-A707-44ED5D9518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1612">
            <a:off x="7536160" y="2780928"/>
            <a:ext cx="4473584" cy="4473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6374" y="1570404"/>
            <a:ext cx="3505920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一个数据结构的构成</a:t>
            </a:r>
            <a:endParaRPr lang="zh-CN" altLang="en-US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1871336" y="2500308"/>
            <a:ext cx="1980000" cy="571504"/>
          </a:xfrm>
          <a:prstGeom prst="rect">
            <a:avLst/>
          </a:prstGeom>
          <a:gradFill flip="none" rotWithShape="1">
            <a:gsLst>
              <a:gs pos="43000">
                <a:srgbClr val="DF7953"/>
              </a:gs>
              <a:gs pos="0">
                <a:srgbClr val="CE3B37">
                  <a:alpha val="50000"/>
                </a:srgbClr>
              </a:gs>
              <a:gs pos="100000">
                <a:srgbClr val="FFE985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18000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kumimoji="0"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逻辑结构</a:t>
            </a:r>
          </a:p>
        </p:txBody>
      </p:sp>
      <p:sp>
        <p:nvSpPr>
          <p:cNvPr id="4" name="矩形 3"/>
          <p:cNvSpPr/>
          <p:nvPr/>
        </p:nvSpPr>
        <p:spPr bwMode="auto">
          <a:xfrm>
            <a:off x="1871336" y="4008770"/>
            <a:ext cx="1980000" cy="571504"/>
          </a:xfrm>
          <a:prstGeom prst="rect">
            <a:avLst/>
          </a:prstGeom>
          <a:gradFill flip="none" rotWithShape="1">
            <a:gsLst>
              <a:gs pos="43000">
                <a:srgbClr val="DF7953"/>
              </a:gs>
              <a:gs pos="0">
                <a:srgbClr val="CE3B37">
                  <a:alpha val="50000"/>
                </a:srgbClr>
              </a:gs>
              <a:gs pos="100000">
                <a:srgbClr val="FFE985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18000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存储</a:t>
            </a:r>
            <a:r>
              <a:rPr kumimoji="0"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结构</a:t>
            </a:r>
          </a:p>
        </p:txBody>
      </p:sp>
      <p:sp>
        <p:nvSpPr>
          <p:cNvPr id="5" name="矩形 4"/>
          <p:cNvSpPr>
            <a:spLocks noChangeAspect="1"/>
          </p:cNvSpPr>
          <p:nvPr/>
        </p:nvSpPr>
        <p:spPr bwMode="auto">
          <a:xfrm>
            <a:off x="1871336" y="5517232"/>
            <a:ext cx="1980000" cy="510970"/>
          </a:xfrm>
          <a:prstGeom prst="rect">
            <a:avLst/>
          </a:prstGeom>
          <a:gradFill flip="none" rotWithShape="1">
            <a:gsLst>
              <a:gs pos="43000">
                <a:srgbClr val="DF7953"/>
              </a:gs>
              <a:gs pos="0">
                <a:srgbClr val="CE3B37">
                  <a:alpha val="50000"/>
                </a:srgbClr>
              </a:gs>
              <a:gs pos="100000">
                <a:srgbClr val="FFE985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18000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数据运算</a:t>
            </a:r>
            <a:endParaRPr kumimoji="0"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下箭头 5"/>
          <p:cNvSpPr/>
          <p:nvPr/>
        </p:nvSpPr>
        <p:spPr bwMode="auto">
          <a:xfrm>
            <a:off x="2729880" y="3339691"/>
            <a:ext cx="341784" cy="510300"/>
          </a:xfrm>
          <a:prstGeom prst="downArrow">
            <a:avLst/>
          </a:prstGeom>
          <a:gradFill>
            <a:gsLst>
              <a:gs pos="0">
                <a:srgbClr val="CE3B37"/>
              </a:gs>
              <a:gs pos="100000">
                <a:srgbClr val="FFE985"/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endParaRPr kumimoji="0" lang="zh-CN" altLang="en-US" sz="2000">
              <a:solidFill>
                <a:srgbClr val="0033CC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7" name="下箭头 6"/>
          <p:cNvSpPr/>
          <p:nvPr/>
        </p:nvSpPr>
        <p:spPr bwMode="auto">
          <a:xfrm>
            <a:off x="2751768" y="4793603"/>
            <a:ext cx="341784" cy="510300"/>
          </a:xfrm>
          <a:prstGeom prst="downArrow">
            <a:avLst/>
          </a:prstGeom>
          <a:gradFill>
            <a:gsLst>
              <a:gs pos="0">
                <a:srgbClr val="CE3B37"/>
              </a:gs>
              <a:gs pos="100000">
                <a:srgbClr val="FFE985"/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endParaRPr kumimoji="0" lang="zh-CN" altLang="en-US" sz="2000">
              <a:solidFill>
                <a:srgbClr val="0033CC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4223792" y="2474185"/>
            <a:ext cx="7128792" cy="3298532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algn="just">
              <a:lnSpc>
                <a:spcPct val="200000"/>
              </a:lnSpc>
              <a:buClr>
                <a:srgbClr val="F39801"/>
              </a:buClr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数据元素之间的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逻辑关系</a:t>
            </a:r>
            <a:r>
              <a:rPr lang="zh-CN" altLang="en-US">
                <a:solidFill>
                  <a:srgbClr val="F3980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</a:t>
            </a:r>
            <a:r>
              <a:rPr lang="zh-CN" altLang="en-US">
                <a:solidFill>
                  <a:srgbClr val="F3980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Wingdings"/>
              </a:rPr>
              <a:t> 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数据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</a:t>
            </a:r>
            <a:r>
              <a:rPr lang="zh-CN" altLang="en-US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逻辑结构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</a:t>
            </a:r>
          </a:p>
          <a:p>
            <a:pPr marL="457200" indent="-457200" algn="just">
              <a:lnSpc>
                <a:spcPct val="200000"/>
              </a:lnSpc>
              <a:buClr>
                <a:srgbClr val="F39801"/>
              </a:buClr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数据元素及其关系在计算机存储器中的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存储方式 </a:t>
            </a:r>
            <a:r>
              <a:rPr lang="zh-CN" altLang="en-US">
                <a:solidFill>
                  <a:srgbClr val="F3980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Wingdings"/>
              </a:rPr>
              <a:t> 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数据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</a:t>
            </a:r>
            <a:r>
              <a:rPr lang="zh-CN" altLang="en-US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存储结构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（或</a:t>
            </a:r>
            <a:r>
              <a:rPr lang="zh-CN" altLang="en-US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物理结构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）。</a:t>
            </a:r>
            <a:endParaRPr lang="zh-CN" altLang="en-US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marL="457200" indent="-457200" algn="just">
              <a:lnSpc>
                <a:spcPct val="200000"/>
              </a:lnSpc>
              <a:buClr>
                <a:srgbClr val="F39801"/>
              </a:buClr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施加在该数据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上的操作 </a:t>
            </a:r>
            <a:r>
              <a:rPr lang="zh-CN" altLang="en-US">
                <a:solidFill>
                  <a:srgbClr val="F3980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Wingdings"/>
              </a:rPr>
              <a:t>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Wingdings"/>
              </a:rPr>
              <a:t> </a:t>
            </a:r>
            <a:r>
              <a:rPr lang="zh-CN" altLang="en-US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数据</a:t>
            </a:r>
            <a:r>
              <a:rPr lang="zh-CN" altLang="en-US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运算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4294967295"/>
          </p:nvPr>
        </p:nvSpPr>
        <p:spPr>
          <a:xfrm>
            <a:off x="10058400" y="74834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1400" b="1" kern="1200">
                <a:solidFill>
                  <a:srgbClr val="FF0000"/>
                </a:solidFill>
                <a:latin typeface="Consolas" pitchFamily="49" charset="0"/>
                <a:ea typeface="楷体_GB2312" pitchFamily="49" charset="-122"/>
                <a:cs typeface="Consolas" pitchFamily="49" charset="0"/>
              </a:defRPr>
            </a:lvl1pPr>
            <a:lvl2pPr marL="4572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2pPr>
            <a:lvl3pPr marL="9144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3pPr>
            <a:lvl4pPr marL="13716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4pPr>
            <a:lvl5pPr marL="18288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9pPr>
          </a:lstStyle>
          <a:p>
            <a:fld id="{7AF016A1-9F15-429F-9EFD-84004B73C732}" type="slidenum">
              <a:rPr lang="en-US" altLang="zh-CN" smtClean="0"/>
              <a:pPr/>
              <a:t>11</a:t>
            </a:fld>
            <a:r>
              <a:rPr lang="en-US" altLang="zh-CN"/>
              <a:t>/43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F71926DE-F778-4190-A91F-55645327D2AC}"/>
              </a:ext>
            </a:extLst>
          </p:cNvPr>
          <p:cNvSpPr txBox="1"/>
          <p:nvPr/>
        </p:nvSpPr>
        <p:spPr>
          <a:xfrm>
            <a:off x="1055688" y="116632"/>
            <a:ext cx="3888184" cy="494302"/>
          </a:xfrm>
          <a:prstGeom prst="rect">
            <a:avLst/>
          </a:prstGeom>
          <a:solidFill>
            <a:srgbClr val="F19903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bg1"/>
              </a:contourClr>
            </a:sp3d>
          </a:bodyPr>
          <a:lstStyle/>
          <a:p>
            <a:r>
              <a:rPr lang="en-US" altLang="zh-CN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 </a:t>
            </a:r>
            <a:r>
              <a:rPr lang="zh-CN" altLang="en-US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什么是数据结构</a:t>
            </a:r>
          </a:p>
        </p:txBody>
      </p:sp>
      <p:sp>
        <p:nvSpPr>
          <p:cNvPr id="15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DAF5487-FDCA-414D-A796-529CA06333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4357718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1.1.1 </a:t>
            </a:r>
            <a:r>
              <a:rPr lang="en-US" altLang="zh-CN" sz="2800" b="0" dirty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lang="zh-CN" altLang="en-US" sz="2800" b="0" dirty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数据结构的定义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0"/>
          <p:cNvSpPr txBox="1">
            <a:spLocks noChangeArrowheads="1"/>
          </p:cNvSpPr>
          <p:nvPr/>
        </p:nvSpPr>
        <p:spPr bwMode="auto">
          <a:xfrm>
            <a:off x="1177988" y="1525387"/>
            <a:ext cx="3643338" cy="3877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2pPr>
            <a:lvl3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3pPr>
            <a:lvl4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4pPr>
            <a:lvl5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5pPr>
            <a:lvl6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6pPr>
            <a:lvl7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7pPr>
            <a:lvl8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8pPr>
            <a:lvl9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1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、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数据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的逻辑结构表示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27691" y="1895970"/>
            <a:ext cx="7643866" cy="520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>
                <a:solidFill>
                  <a:schemeClr val="tx1"/>
                </a:solidFill>
                <a:ea typeface="楷体" pitchFamily="49" charset="-122"/>
                <a:cs typeface="Times New Roman" pitchFamily="18" charset="0"/>
              </a:rPr>
              <a:t>数据的逻辑结构是面向用户的，它有多种表示形式。</a:t>
            </a:r>
            <a:endParaRPr lang="zh-CN" altLang="en-US" dirty="0">
              <a:solidFill>
                <a:schemeClr val="tx1"/>
              </a:solidFill>
              <a:ea typeface="楷体" pitchFamily="49" charset="-122"/>
              <a:cs typeface="Times New Roman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093603"/>
              </p:ext>
            </p:extLst>
          </p:nvPr>
        </p:nvGraphicFramePr>
        <p:xfrm>
          <a:off x="2351584" y="2852936"/>
          <a:ext cx="5119681" cy="3932328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{16D9F66E-5EB9-4882-86FB-DCBF35E3C3E4}</a:tableStyleId>
              </a:tblPr>
              <a:tblGrid>
                <a:gridCol w="1337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73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73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75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85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学号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F3980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姓名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F3980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性别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F3980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班号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F398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张斌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男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9901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8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刘丽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女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9902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34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李英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女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9901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陈华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男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9902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12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王奇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男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9901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26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董强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男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9902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5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王萍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女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9901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右大括号 7"/>
          <p:cNvSpPr/>
          <p:nvPr/>
        </p:nvSpPr>
        <p:spPr>
          <a:xfrm>
            <a:off x="7763386" y="3370592"/>
            <a:ext cx="285752" cy="3429024"/>
          </a:xfrm>
          <a:prstGeom prst="rightBrace">
            <a:avLst/>
          </a:prstGeom>
          <a:ln w="28575">
            <a:solidFill>
              <a:srgbClr val="F398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338803" y="3739878"/>
            <a:ext cx="492443" cy="30453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直接来源于现实世界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45139" y="2471190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kumimoji="0" lang="zh-CN" altLang="en-US">
                <a:solidFill>
                  <a:srgbClr val="F3980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</a:t>
            </a:r>
            <a:r>
              <a:rPr kumimoji="0" lang="zh-CN" altLang="en-US">
                <a:solidFill>
                  <a:srgbClr val="F39801"/>
                </a:solidFill>
                <a:latin typeface="Consolas" pitchFamily="49" charset="0"/>
                <a:ea typeface="楷体" pitchFamily="49" charset="-122"/>
                <a:cs typeface="Consolas" pitchFamily="49" charset="0"/>
                <a:sym typeface="Wingdings"/>
              </a:rPr>
              <a:t> </a:t>
            </a:r>
            <a:r>
              <a:rPr kumimoji="0"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学生表的逻辑结构表示</a:t>
            </a:r>
            <a:r>
              <a:rPr kumimoji="0"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1-</a:t>
            </a:r>
            <a:r>
              <a:rPr kumimoji="0"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表格</a:t>
            </a:r>
            <a:endParaRPr lang="zh-CN" altLang="en-US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39F137AF-C7DB-4267-9641-86D13A01311C}"/>
              </a:ext>
            </a:extLst>
          </p:cNvPr>
          <p:cNvSpPr txBox="1"/>
          <p:nvPr/>
        </p:nvSpPr>
        <p:spPr>
          <a:xfrm>
            <a:off x="1055688" y="116632"/>
            <a:ext cx="3888184" cy="494302"/>
          </a:xfrm>
          <a:prstGeom prst="rect">
            <a:avLst/>
          </a:prstGeom>
          <a:solidFill>
            <a:srgbClr val="F19903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bg1"/>
              </a:contourClr>
            </a:sp3d>
          </a:bodyPr>
          <a:lstStyle/>
          <a:p>
            <a:r>
              <a:rPr lang="en-US" altLang="zh-CN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 </a:t>
            </a:r>
            <a:r>
              <a:rPr lang="zh-CN" altLang="en-US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什么是数据结构</a:t>
            </a:r>
          </a:p>
        </p:txBody>
      </p:sp>
      <p:sp>
        <p:nvSpPr>
          <p:cNvPr id="14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395AAA-51D3-40E5-A05C-021E49010D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4357718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1.1.1 </a:t>
            </a:r>
            <a:r>
              <a:rPr lang="en-US" altLang="zh-CN" sz="2800" b="0" dirty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lang="zh-CN" altLang="en-US" sz="2800" b="0" dirty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数据结构的定义</a:t>
            </a:r>
          </a:p>
        </p:txBody>
      </p:sp>
      <p:pic>
        <p:nvPicPr>
          <p:cNvPr id="15" name="图片 14" descr="乐高玩具&#10;&#10;低可信度描述已自动生成">
            <a:extLst>
              <a:ext uri="{FF2B5EF4-FFF2-40B4-BE49-F238E27FC236}">
                <a16:creationId xmlns:a16="http://schemas.microsoft.com/office/drawing/2014/main" id="{8EA5E947-5B59-4C0E-BE11-2AD164DFBB1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2639">
            <a:off x="7887757" y="2087968"/>
            <a:ext cx="7620301" cy="5134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A35BA25F-808F-4506-BB7A-EB0AD41565EF}"/>
              </a:ext>
            </a:extLst>
          </p:cNvPr>
          <p:cNvGrpSpPr/>
          <p:nvPr/>
        </p:nvGrpSpPr>
        <p:grpSpPr>
          <a:xfrm>
            <a:off x="911424" y="-1899592"/>
            <a:ext cx="11490326" cy="10167597"/>
            <a:chOff x="911424" y="-1721045"/>
            <a:chExt cx="11490326" cy="10167597"/>
          </a:xfrm>
        </p:grpSpPr>
        <p:pic>
          <p:nvPicPr>
            <p:cNvPr id="16" name="图片 15" descr="卡通人物&#10;&#10;低可信度描述已自动生成">
              <a:extLst>
                <a:ext uri="{FF2B5EF4-FFF2-40B4-BE49-F238E27FC236}">
                  <a16:creationId xmlns:a16="http://schemas.microsoft.com/office/drawing/2014/main" id="{9520AF31-8A0F-492F-A52F-2623503B37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911424" y="-1721045"/>
              <a:ext cx="11490326" cy="10167597"/>
            </a:xfrm>
            <a:custGeom>
              <a:avLst/>
              <a:gdLst>
                <a:gd name="connsiteX0" fmla="*/ 6007842 w 6858000"/>
                <a:gd name="connsiteY0" fmla="*/ 1302301 h 6858000"/>
                <a:gd name="connsiteX1" fmla="*/ 6007842 w 6858000"/>
                <a:gd name="connsiteY1" fmla="*/ 3429000 h 6858000"/>
                <a:gd name="connsiteX2" fmla="*/ 845593 w 6858000"/>
                <a:gd name="connsiteY2" fmla="*/ 3429000 h 6858000"/>
                <a:gd name="connsiteX3" fmla="*/ 845593 w 6858000"/>
                <a:gd name="connsiteY3" fmla="*/ 1302301 h 6858000"/>
                <a:gd name="connsiteX4" fmla="*/ 6858000 w 6858000"/>
                <a:gd name="connsiteY4" fmla="*/ 0 h 6858000"/>
                <a:gd name="connsiteX5" fmla="*/ 0 w 6858000"/>
                <a:gd name="connsiteY5" fmla="*/ 0 h 6858000"/>
                <a:gd name="connsiteX6" fmla="*/ 0 w 6858000"/>
                <a:gd name="connsiteY6" fmla="*/ 6858000 h 6858000"/>
                <a:gd name="connsiteX7" fmla="*/ 6858000 w 6858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58000" h="6858000">
                  <a:moveTo>
                    <a:pt x="6007842" y="1302301"/>
                  </a:moveTo>
                  <a:lnTo>
                    <a:pt x="6007842" y="3429000"/>
                  </a:lnTo>
                  <a:lnTo>
                    <a:pt x="845593" y="3429000"/>
                  </a:lnTo>
                  <a:lnTo>
                    <a:pt x="845593" y="1302301"/>
                  </a:lnTo>
                  <a:close/>
                  <a:moveTo>
                    <a:pt x="68580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6858000" y="6858000"/>
                  </a:lnTo>
                  <a:close/>
                </a:path>
              </a:pathLst>
            </a:custGeom>
          </p:spPr>
        </p:pic>
        <p:pic>
          <p:nvPicPr>
            <p:cNvPr id="3" name="图片 2" descr="卡通人物&#10;&#10;低可信度描述已自动生成">
              <a:extLst>
                <a:ext uri="{FF2B5EF4-FFF2-40B4-BE49-F238E27FC236}">
                  <a16:creationId xmlns:a16="http://schemas.microsoft.com/office/drawing/2014/main" id="{5DB3520E-6A24-4B5C-BFB9-228AC804B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29" b="50651"/>
            <a:stretch/>
          </p:blipFill>
          <p:spPr>
            <a:xfrm flipH="1">
              <a:off x="8184230" y="116632"/>
              <a:ext cx="3379001" cy="3384376"/>
            </a:xfrm>
            <a:prstGeom prst="rect">
              <a:avLst/>
            </a:prstGeom>
          </p:spPr>
        </p:pic>
      </p:grp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2476914" y="3184206"/>
            <a:ext cx="8001056" cy="2934109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tIns="108000" bIns="108000">
            <a:sp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一个</a:t>
            </a:r>
            <a:r>
              <a:rPr lang="zh-CN" altLang="en-US" sz="200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二元组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表示为：</a:t>
            </a:r>
            <a:endParaRPr lang="zh-CN" altLang="en-US" sz="20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  </a:t>
            </a:r>
            <a:r>
              <a:rPr lang="en-US" altLang="zh-CN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B=(</a:t>
            </a:r>
            <a:r>
              <a:rPr lang="en-US" altLang="zh-CN" sz="2000" i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D</a:t>
            </a:r>
            <a:r>
              <a:rPr lang="zh-CN" altLang="en-US" sz="2000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2000" i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R</a:t>
            </a:r>
            <a:r>
              <a:rPr lang="en-US" altLang="zh-CN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)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其中</a:t>
            </a: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B</a:t>
            </a: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是一种数据结构，它由数据元素的集合</a:t>
            </a:r>
            <a:r>
              <a:rPr lang="en-US" altLang="zh-CN" sz="2000" i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D</a:t>
            </a: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和</a:t>
            </a:r>
            <a:r>
              <a:rPr lang="en-US" altLang="zh-CN" sz="2000" i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D</a:t>
            </a: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上二元关系的集合</a:t>
            </a:r>
            <a:r>
              <a:rPr lang="en-US" altLang="zh-CN" sz="2000" i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R</a:t>
            </a: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所组成。其中：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  </a:t>
            </a:r>
            <a:r>
              <a:rPr lang="en-US" altLang="zh-CN" sz="2000" i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D</a:t>
            </a:r>
            <a:r>
              <a:rPr lang="en-US" altLang="zh-CN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={ </a:t>
            </a:r>
            <a:r>
              <a:rPr lang="en-US" altLang="zh-CN" sz="2000" i="1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d</a:t>
            </a:r>
            <a:r>
              <a:rPr lang="en-US" altLang="zh-CN" sz="2000" i="1" baseline="-30000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lang="en-US" altLang="zh-CN" sz="2000" i="1" baseline="-30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| </a:t>
            </a:r>
            <a:r>
              <a:rPr lang="en-US" altLang="zh-CN" sz="2000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1≤</a:t>
            </a:r>
            <a:r>
              <a:rPr lang="en-US" altLang="zh-CN" sz="2000" i="1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lang="en-US" altLang="zh-CN" sz="2000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≤</a:t>
            </a:r>
            <a:r>
              <a:rPr lang="en-US" altLang="zh-CN" sz="2000" i="1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zh-CN" altLang="en-US" sz="2000" i="1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2000" i="1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en-US" altLang="zh-CN" sz="2000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≥</a:t>
            </a:r>
            <a:r>
              <a:rPr lang="en-US" altLang="zh-CN" sz="200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0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}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：数据元素的集合</a:t>
            </a:r>
            <a:endParaRPr lang="en-US" altLang="zh-CN" sz="20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  </a:t>
            </a:r>
            <a:r>
              <a:rPr lang="en-US" altLang="zh-CN" sz="2000" i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R</a:t>
            </a:r>
            <a:r>
              <a:rPr lang="en-US" altLang="zh-CN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={ </a:t>
            </a:r>
            <a:r>
              <a:rPr lang="en-US" altLang="zh-CN" sz="2000" i="1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r</a:t>
            </a:r>
            <a:r>
              <a:rPr lang="en-US" altLang="zh-CN" sz="2000" i="1" baseline="-30000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j</a:t>
            </a:r>
            <a:r>
              <a:rPr lang="en-US" altLang="zh-CN" sz="2000" i="1" baseline="-30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</a:t>
            </a:r>
            <a:r>
              <a:rPr lang="en-US" altLang="zh-CN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| </a:t>
            </a:r>
            <a:r>
              <a:rPr lang="en-US" altLang="zh-CN" sz="2000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1≤</a:t>
            </a:r>
            <a:r>
              <a:rPr lang="en-US" altLang="zh-CN" sz="2000" i="1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j</a:t>
            </a:r>
            <a:r>
              <a:rPr lang="en-US" altLang="zh-CN" sz="2000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≤</a:t>
            </a:r>
            <a:r>
              <a:rPr lang="en-US" altLang="zh-CN" sz="2000" i="1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m</a:t>
            </a:r>
            <a:r>
              <a:rPr lang="zh-CN" altLang="en-US" sz="2000" i="1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2000" i="1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m</a:t>
            </a:r>
            <a:r>
              <a:rPr lang="en-US" altLang="zh-CN" sz="2000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≥</a:t>
            </a:r>
            <a:r>
              <a:rPr lang="en-US" altLang="zh-CN" sz="200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0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}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：关系的集合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</a:t>
            </a:r>
            <a:endParaRPr lang="en-US" altLang="zh-CN" sz="20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18457" name="Text Box 25"/>
          <p:cNvSpPr txBox="1">
            <a:spLocks noChangeArrowheads="1"/>
          </p:cNvSpPr>
          <p:nvPr/>
        </p:nvSpPr>
        <p:spPr bwMode="auto">
          <a:xfrm>
            <a:off x="2326432" y="2547983"/>
            <a:ext cx="6357982" cy="44896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0000"/>
              </a:lnSpc>
            </a:pPr>
            <a:r>
              <a:rPr lang="zh-CN" altLang="en-US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二元组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是</a:t>
            </a:r>
            <a:r>
              <a:rPr kumimoji="0"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一种通用的逻辑结构表示方法</a:t>
            </a:r>
            <a:endParaRPr kumimoji="0" lang="zh-CN" altLang="en-US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31504" y="2054319"/>
            <a:ext cx="5328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>
              <a:lnSpc>
                <a:spcPts val="2400"/>
              </a:lnSpc>
              <a:spcBef>
                <a:spcPts val="0"/>
              </a:spcBef>
              <a:defRPr kumimoji="0" sz="2000">
                <a:solidFill>
                  <a:srgbClr val="F3980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r>
              <a:rPr lang="zh-CN" altLang="en-US" sz="2400"/>
              <a:t> </a:t>
            </a:r>
            <a:r>
              <a:rPr lang="zh-CN" altLang="en-US" sz="2400">
                <a:sym typeface="Wingdings"/>
              </a:rPr>
              <a:t> </a:t>
            </a:r>
            <a:r>
              <a:rPr lang="zh-CN" altLang="en-US" sz="2400">
                <a:solidFill>
                  <a:schemeClr val="tx1"/>
                </a:solidFill>
              </a:rPr>
              <a:t>学生表的逻辑结构表示</a:t>
            </a:r>
            <a:r>
              <a:rPr lang="en-US" altLang="zh-CN" sz="2400">
                <a:solidFill>
                  <a:schemeClr val="tx1"/>
                </a:solidFill>
              </a:rPr>
              <a:t>2-</a:t>
            </a:r>
            <a:r>
              <a:rPr lang="zh-CN" altLang="en-US" sz="2400">
                <a:solidFill>
                  <a:schemeClr val="tx1"/>
                </a:solidFill>
              </a:rPr>
              <a:t>二元组</a:t>
            </a:r>
            <a:endParaRPr lang="en-US" altLang="zh-CN" sz="2400">
              <a:solidFill>
                <a:schemeClr val="tx1"/>
              </a:solidFill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BC8FB412-E49B-47BA-A7FF-90B4056C6918}"/>
              </a:ext>
            </a:extLst>
          </p:cNvPr>
          <p:cNvSpPr txBox="1"/>
          <p:nvPr/>
        </p:nvSpPr>
        <p:spPr>
          <a:xfrm>
            <a:off x="1055688" y="116632"/>
            <a:ext cx="3888184" cy="494302"/>
          </a:xfrm>
          <a:prstGeom prst="rect">
            <a:avLst/>
          </a:prstGeom>
          <a:solidFill>
            <a:srgbClr val="F19903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bg1"/>
              </a:contourClr>
            </a:sp3d>
          </a:bodyPr>
          <a:lstStyle/>
          <a:p>
            <a:r>
              <a:rPr lang="en-US" altLang="zh-CN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 </a:t>
            </a:r>
            <a:r>
              <a:rPr lang="zh-CN" altLang="en-US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什么是数据结构</a:t>
            </a:r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348F8E4C-1774-42A5-8846-F02C25821C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7988" y="1525387"/>
            <a:ext cx="3643338" cy="3877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2pPr>
            <a:lvl3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3pPr>
            <a:lvl4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4pPr>
            <a:lvl5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5pPr>
            <a:lvl6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6pPr>
            <a:lvl7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7pPr>
            <a:lvl8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8pPr>
            <a:lvl9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1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、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数据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的逻辑结构表示</a:t>
            </a:r>
          </a:p>
        </p:txBody>
      </p:sp>
      <p:sp>
        <p:nvSpPr>
          <p:cNvPr id="13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D7128A8-0005-45D6-A55D-22F9166C31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4357718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1.1.1 </a:t>
            </a:r>
            <a:r>
              <a:rPr lang="en-US" altLang="zh-CN" sz="2800" b="0" dirty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lang="zh-CN" altLang="en-US" sz="2800" b="0" dirty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数据结构的定义</a:t>
            </a:r>
          </a:p>
        </p:txBody>
      </p:sp>
      <p:pic>
        <p:nvPicPr>
          <p:cNvPr id="18" name="图片 17" descr="乐高玩具&#10;&#10;低可信度描述已自动生成">
            <a:extLst>
              <a:ext uri="{FF2B5EF4-FFF2-40B4-BE49-F238E27FC236}">
                <a16:creationId xmlns:a16="http://schemas.microsoft.com/office/drawing/2014/main" id="{A8819A2A-4DC5-4986-8970-99016609B19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64503">
            <a:off x="-4328811" y="2590812"/>
            <a:ext cx="7620301" cy="5134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1738412" y="2716581"/>
            <a:ext cx="8778266" cy="2559135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180000" tIns="108000" bIns="108000">
            <a:spAutoFit/>
          </a:bodyPr>
          <a:lstStyle/>
          <a:p>
            <a:pPr marL="457200" indent="-457200" algn="just">
              <a:lnSpc>
                <a:spcPts val="3000"/>
              </a:lnSpc>
              <a:spcBef>
                <a:spcPts val="1200"/>
              </a:spcBef>
              <a:buClr>
                <a:srgbClr val="F39801"/>
              </a:buClr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序偶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&lt;</a:t>
            </a:r>
            <a:r>
              <a:rPr lang="en-US" altLang="zh-CN" i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x</a:t>
            </a:r>
            <a:r>
              <a:rPr lang="zh-CN" altLang="en-US" i="1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i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y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&gt;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（</a:t>
            </a:r>
            <a:r>
              <a:rPr lang="en-US" altLang="zh-CN" i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x</a:t>
            </a:r>
            <a:r>
              <a:rPr lang="zh-CN" altLang="en-US" i="1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i="1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y</a:t>
            </a:r>
            <a:r>
              <a:rPr lang="en-US" altLang="zh-CN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∈</a:t>
            </a:r>
            <a:r>
              <a:rPr lang="en-US" altLang="zh-CN" i="1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D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）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Symbol" pitchFamily="18" charset="2"/>
              </a:rPr>
              <a:t> </a:t>
            </a:r>
            <a:r>
              <a:rPr lang="en-US" altLang="zh-CN" i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x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为第一元素，</a:t>
            </a:r>
            <a:r>
              <a:rPr lang="en-US" altLang="zh-CN" i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y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为第二元素。</a:t>
            </a:r>
          </a:p>
          <a:p>
            <a:pPr marL="457200" indent="-457200" algn="just">
              <a:lnSpc>
                <a:spcPts val="3000"/>
              </a:lnSpc>
              <a:spcBef>
                <a:spcPts val="1200"/>
              </a:spcBef>
              <a:buClr>
                <a:srgbClr val="F39801"/>
              </a:buClr>
              <a:buFont typeface="Wingdings" panose="05000000000000000000" pitchFamily="2" charset="2"/>
              <a:buChar char="u"/>
            </a:pPr>
            <a:r>
              <a:rPr lang="en-US" altLang="zh-CN" i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x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为</a:t>
            </a:r>
            <a:r>
              <a:rPr lang="en-US" altLang="zh-CN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y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的（直接）</a:t>
            </a:r>
            <a:r>
              <a:rPr lang="zh-CN" altLang="en-US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前驱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元素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</a:t>
            </a:r>
          </a:p>
          <a:p>
            <a:pPr marL="457200" indent="-457200" algn="just">
              <a:lnSpc>
                <a:spcPts val="3000"/>
              </a:lnSpc>
              <a:spcBef>
                <a:spcPts val="1200"/>
              </a:spcBef>
              <a:buClr>
                <a:srgbClr val="F39801"/>
              </a:buClr>
              <a:buFont typeface="Wingdings" panose="05000000000000000000" pitchFamily="2" charset="2"/>
              <a:buChar char="u"/>
            </a:pPr>
            <a:r>
              <a:rPr lang="en-US" altLang="zh-CN" i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y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为</a:t>
            </a:r>
            <a:r>
              <a:rPr lang="en-US" altLang="zh-CN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x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的（直接）</a:t>
            </a:r>
            <a:r>
              <a:rPr lang="zh-CN" altLang="en-US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后</a:t>
            </a:r>
            <a:r>
              <a:rPr lang="zh-CN" altLang="en-US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继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元素。</a:t>
            </a:r>
          </a:p>
          <a:p>
            <a:pPr marL="457200" indent="-457200" algn="just">
              <a:lnSpc>
                <a:spcPts val="3000"/>
              </a:lnSpc>
              <a:spcBef>
                <a:spcPts val="1200"/>
              </a:spcBef>
              <a:buClr>
                <a:srgbClr val="F39801"/>
              </a:buClr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若某个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元素没有前驱元素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，则称该元素为</a:t>
            </a:r>
            <a:r>
              <a:rPr lang="zh-CN" altLang="en-US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开始元素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；若某个元素没有后继元素，则称该元素为</a:t>
            </a:r>
            <a:r>
              <a:rPr lang="zh-CN" altLang="en-US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终端元素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49542" y="5415607"/>
            <a:ext cx="8693538" cy="4616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序偶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&lt;x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y&gt;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表示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x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、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y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是有向的，序偶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(x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y)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表示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x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、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y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是无向的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68868" y="2103239"/>
            <a:ext cx="6550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0"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每个关系的用若干个序偶来表示：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23B44CB3-0BC8-45BB-9482-6B5D9C938DE6}"/>
              </a:ext>
            </a:extLst>
          </p:cNvPr>
          <p:cNvSpPr txBox="1"/>
          <p:nvPr/>
        </p:nvSpPr>
        <p:spPr>
          <a:xfrm>
            <a:off x="1055688" y="116632"/>
            <a:ext cx="3888184" cy="494302"/>
          </a:xfrm>
          <a:prstGeom prst="rect">
            <a:avLst/>
          </a:prstGeom>
          <a:solidFill>
            <a:srgbClr val="F19903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bg1"/>
              </a:contourClr>
            </a:sp3d>
          </a:bodyPr>
          <a:lstStyle/>
          <a:p>
            <a:r>
              <a:rPr lang="en-US" altLang="zh-CN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 </a:t>
            </a:r>
            <a:r>
              <a:rPr lang="zh-CN" altLang="en-US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什么是数据结构</a:t>
            </a:r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08FAAACA-82F6-4629-B6C1-4F125EFBDE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7988" y="1525387"/>
            <a:ext cx="3643338" cy="3877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2pPr>
            <a:lvl3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3pPr>
            <a:lvl4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4pPr>
            <a:lvl5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5pPr>
            <a:lvl6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6pPr>
            <a:lvl7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7pPr>
            <a:lvl8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8pPr>
            <a:lvl9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1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、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数据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的逻辑结构表示</a:t>
            </a:r>
          </a:p>
        </p:txBody>
      </p:sp>
      <p:sp>
        <p:nvSpPr>
          <p:cNvPr id="13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EADB3CA-DB50-4765-BC5C-BF5CC04363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4357718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1.1.1 </a:t>
            </a:r>
            <a:r>
              <a:rPr lang="en-US" altLang="zh-CN" sz="2800" b="0" dirty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lang="zh-CN" altLang="en-US" sz="2800" b="0" dirty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数据结构的定义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94611" y="5165306"/>
            <a:ext cx="3079872" cy="468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200"/>
              </a:lnSpc>
            </a:pPr>
            <a:r>
              <a:rPr lang="zh-CN" altLang="en-US">
                <a:solidFill>
                  <a:schemeClr val="tx1"/>
                </a:solidFill>
                <a:ea typeface="楷体" pitchFamily="49" charset="-122"/>
                <a:cs typeface="Times New Roman" pitchFamily="18" charset="0"/>
              </a:rPr>
              <a:t>二元组逻辑表示：</a:t>
            </a:r>
            <a:r>
              <a:rPr lang="zh-CN" altLang="en-US" dirty="0">
                <a:solidFill>
                  <a:schemeClr val="tx1"/>
                </a:solidFill>
                <a:ea typeface="楷体" pitchFamily="49" charset="-122"/>
                <a:cs typeface="Times New Roman" pitchFamily="18" charset="0"/>
              </a:rPr>
              <a:t>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01167" y="6165304"/>
            <a:ext cx="7235146" cy="464331"/>
          </a:xfrm>
          <a:prstGeom prst="rect">
            <a:avLst/>
          </a:prstGeom>
          <a:gradFill>
            <a:gsLst>
              <a:gs pos="0">
                <a:srgbClr val="CE3B37">
                  <a:alpha val="50000"/>
                </a:srgbClr>
              </a:gs>
              <a:gs pos="100000">
                <a:srgbClr val="CE3B37">
                  <a:alpha val="20000"/>
                </a:srgbClr>
              </a:gs>
            </a:gsLst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tIns="144000" bIns="72000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&lt;1,8&gt;</a:t>
            </a:r>
            <a:r>
              <a:rPr lang="zh-CN" altLang="en-US" sz="2000" dirty="0">
                <a:solidFill>
                  <a:schemeClr val="bg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 sz="2000" dirty="0">
                <a:solidFill>
                  <a:schemeClr val="bg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&lt;8,34&gt;</a:t>
            </a:r>
            <a:r>
              <a:rPr lang="zh-CN" altLang="en-US" sz="2000" dirty="0">
                <a:solidFill>
                  <a:schemeClr val="bg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 sz="2000" dirty="0">
                <a:solidFill>
                  <a:schemeClr val="bg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&lt;34,20&gt;</a:t>
            </a:r>
            <a:r>
              <a:rPr lang="zh-CN" altLang="en-US" sz="2000" dirty="0">
                <a:solidFill>
                  <a:schemeClr val="bg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 sz="2000" dirty="0">
                <a:solidFill>
                  <a:schemeClr val="bg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&lt;20,12&gt;</a:t>
            </a:r>
            <a:r>
              <a:rPr lang="zh-CN" altLang="en-US" sz="2000" dirty="0">
                <a:solidFill>
                  <a:schemeClr val="bg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 sz="2000" dirty="0">
                <a:solidFill>
                  <a:schemeClr val="bg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&lt;12,26&gt;</a:t>
            </a:r>
            <a:r>
              <a:rPr lang="zh-CN" altLang="en-US" sz="2000" dirty="0">
                <a:solidFill>
                  <a:schemeClr val="bg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 sz="2000" dirty="0">
                <a:solidFill>
                  <a:schemeClr val="bg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&lt;26,5&gt;</a:t>
            </a:r>
            <a:endParaRPr lang="zh-CN" altLang="en-US" sz="2000" dirty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236547"/>
              </p:ext>
            </p:extLst>
          </p:nvPr>
        </p:nvGraphicFramePr>
        <p:xfrm>
          <a:off x="5518476" y="1383100"/>
          <a:ext cx="4000528" cy="390144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{16D9F66E-5EB9-4882-86FB-DCBF35E3C3E4}</a:tableStyleId>
              </a:tblPr>
              <a:tblGrid>
                <a:gridCol w="10450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5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50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4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9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学号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F3980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姓名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F3980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性别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F3980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班号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F398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2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DFE1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张斌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DFE1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男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DFE1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9901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DFE1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2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8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DFE1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刘丽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DFE1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女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DFE1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9902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DFE1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2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34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DFE1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李英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DFE1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女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DFE1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9901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DFE1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2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DFE1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陈华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DFE1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男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DFE1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9902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DFE1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2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12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DFE1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王奇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DFE1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男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DFE1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9901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DFE1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2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26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DFE1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董强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DFE1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男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DFE1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9902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DFE1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62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5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DFE1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王萍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DFE1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女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DFE1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9901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DFE1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553355" y="5441499"/>
            <a:ext cx="3635170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每个学生记录用学号标识</a:t>
            </a:r>
            <a:endParaRPr lang="zh-CN" altLang="en-US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6456040" y="5429822"/>
            <a:ext cx="463968" cy="663474"/>
          </a:xfrm>
          <a:prstGeom prst="downArrow">
            <a:avLst/>
          </a:prstGeom>
          <a:gradFill>
            <a:gsLst>
              <a:gs pos="0">
                <a:srgbClr val="CE3B37">
                  <a:alpha val="50000"/>
                </a:srgbClr>
              </a:gs>
              <a:gs pos="100000">
                <a:srgbClr val="FFE985"/>
              </a:gs>
            </a:gsLst>
          </a:gra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A56A5E84-BAE2-4330-B4C0-5C195AA032A2}"/>
              </a:ext>
            </a:extLst>
          </p:cNvPr>
          <p:cNvSpPr txBox="1"/>
          <p:nvPr/>
        </p:nvSpPr>
        <p:spPr>
          <a:xfrm>
            <a:off x="1055688" y="116632"/>
            <a:ext cx="3888184" cy="494302"/>
          </a:xfrm>
          <a:prstGeom prst="rect">
            <a:avLst/>
          </a:prstGeom>
          <a:solidFill>
            <a:srgbClr val="F19903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bg1"/>
              </a:contourClr>
            </a:sp3d>
          </a:bodyPr>
          <a:lstStyle/>
          <a:p>
            <a:r>
              <a:rPr lang="en-US" altLang="zh-CN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 </a:t>
            </a:r>
            <a:r>
              <a:rPr lang="zh-CN" altLang="en-US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什么是数据结构</a:t>
            </a: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C97435F7-2AB5-4BD3-ADB3-420B471F02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7988" y="1525387"/>
            <a:ext cx="3643338" cy="3877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2pPr>
            <a:lvl3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3pPr>
            <a:lvl4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4pPr>
            <a:lvl5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5pPr>
            <a:lvl6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6pPr>
            <a:lvl7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7pPr>
            <a:lvl8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8pPr>
            <a:lvl9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1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、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数据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的逻辑结构表示</a:t>
            </a:r>
          </a:p>
        </p:txBody>
      </p:sp>
      <p:sp>
        <p:nvSpPr>
          <p:cNvPr id="16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7173918-11AB-44A6-BB59-13488E32D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4357718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1.1.1 </a:t>
            </a:r>
            <a:r>
              <a:rPr lang="en-US" altLang="zh-CN" sz="2800" b="0" dirty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lang="zh-CN" altLang="en-US" sz="2800" b="0" dirty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数据结构的定义</a:t>
            </a:r>
          </a:p>
        </p:txBody>
      </p:sp>
      <p:pic>
        <p:nvPicPr>
          <p:cNvPr id="4" name="图片 3" descr="卡通人物&#10;&#10;低可信度描述已自动生成">
            <a:extLst>
              <a:ext uri="{FF2B5EF4-FFF2-40B4-BE49-F238E27FC236}">
                <a16:creationId xmlns:a16="http://schemas.microsoft.com/office/drawing/2014/main" id="{6ADFEB23-79D9-497C-AFB9-AB3CCDE24C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372" y="2045592"/>
            <a:ext cx="3238948" cy="32389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2"/>
          <p:cNvSpPr txBox="1">
            <a:spLocks noChangeArrowheads="1"/>
          </p:cNvSpPr>
          <p:nvPr/>
        </p:nvSpPr>
        <p:spPr bwMode="auto">
          <a:xfrm>
            <a:off x="1634372" y="2123115"/>
            <a:ext cx="500066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例如，如下数据为一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个矩阵：      </a:t>
            </a:r>
          </a:p>
        </p:txBody>
      </p:sp>
      <p:sp>
        <p:nvSpPr>
          <p:cNvPr id="79876" name="Text Box 4"/>
          <p:cNvSpPr txBox="1">
            <a:spLocks noChangeArrowheads="1"/>
          </p:cNvSpPr>
          <p:nvPr/>
        </p:nvSpPr>
        <p:spPr bwMode="auto">
          <a:xfrm>
            <a:off x="3063529" y="3731204"/>
            <a:ext cx="7572428" cy="2862322"/>
          </a:xfrm>
          <a:prstGeom prst="rect">
            <a:avLst/>
          </a:prstGeom>
          <a:solidFill>
            <a:srgbClr val="FBFDFC"/>
          </a:solidFill>
          <a:ln w="25400">
            <a:solidFill>
              <a:srgbClr val="F39801"/>
            </a:solidFill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zh-CN" sz="2000" i="1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D</a:t>
            </a:r>
            <a:r>
              <a:rPr lang="en-US" altLang="zh-CN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={2</a:t>
            </a:r>
            <a:r>
              <a:rPr lang="zh-CN" altLang="en-US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6</a:t>
            </a:r>
            <a:r>
              <a:rPr lang="zh-CN" altLang="en-US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3</a:t>
            </a:r>
            <a:r>
              <a:rPr lang="zh-CN" altLang="en-US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r>
              <a:rPr lang="zh-CN" altLang="en-US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8</a:t>
            </a:r>
            <a:r>
              <a:rPr lang="zh-CN" altLang="en-US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12</a:t>
            </a:r>
            <a:r>
              <a:rPr lang="zh-CN" altLang="en-US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7</a:t>
            </a:r>
            <a:r>
              <a:rPr lang="zh-CN" altLang="en-US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4</a:t>
            </a:r>
            <a:r>
              <a:rPr lang="zh-CN" altLang="en-US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5</a:t>
            </a:r>
            <a:r>
              <a:rPr lang="zh-CN" altLang="en-US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10</a:t>
            </a:r>
            <a:r>
              <a:rPr lang="zh-CN" altLang="en-US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9</a:t>
            </a:r>
            <a:r>
              <a:rPr lang="zh-CN" altLang="en-US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11</a:t>
            </a:r>
            <a:r>
              <a:rPr lang="en-US" altLang="zh-CN" sz="2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}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zh-CN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</a:t>
            </a:r>
            <a:r>
              <a:rPr lang="en-US" altLang="zh-CN" sz="2000" i="1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R</a:t>
            </a:r>
            <a:r>
              <a:rPr lang="en-US" altLang="zh-CN" sz="2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={</a:t>
            </a:r>
            <a:r>
              <a:rPr lang="en-US" altLang="zh-CN" sz="2000" i="1" dirty="0" err="1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r</a:t>
            </a:r>
            <a:r>
              <a:rPr lang="en-US" altLang="zh-CN" sz="2000" dirty="0" err="1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r>
              <a:rPr lang="zh-CN" altLang="en-US" sz="2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2000" i="1" dirty="0" err="1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r</a:t>
            </a:r>
            <a:r>
              <a:rPr lang="en-US" altLang="zh-CN" sz="2000" dirty="0" err="1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r>
              <a:rPr lang="en-US" altLang="zh-CN" sz="2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}     </a:t>
            </a:r>
            <a:r>
              <a:rPr lang="zh-CN" altLang="en-US" sz="2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其中，</a:t>
            </a:r>
            <a:r>
              <a:rPr lang="en-US" altLang="zh-CN" sz="2000" i="1" dirty="0" err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r</a:t>
            </a:r>
            <a:r>
              <a:rPr lang="en-US" altLang="zh-CN" sz="2000" dirty="0" err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r>
              <a:rPr lang="zh-CN" altLang="en-US" sz="2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表示行关系，</a:t>
            </a:r>
            <a:r>
              <a:rPr lang="en-US" altLang="zh-CN" sz="2000" i="1" dirty="0" err="1">
                <a:solidFill>
                  <a:schemeClr val="accent3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r</a:t>
            </a:r>
            <a:r>
              <a:rPr lang="en-US" altLang="zh-CN" sz="2000" dirty="0" err="1">
                <a:solidFill>
                  <a:schemeClr val="accent3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r>
              <a:rPr lang="zh-CN" altLang="en-US" sz="2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表示列关系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zh-CN" altLang="en-US" sz="200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</a:t>
            </a:r>
            <a:r>
              <a:rPr lang="en-US" altLang="zh-CN" sz="2000" i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r</a:t>
            </a:r>
            <a:r>
              <a:rPr lang="en-US" altLang="zh-CN" sz="200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r>
              <a:rPr lang="en-US" altLang="zh-CN" sz="20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={&lt;2,6&gt;</a:t>
            </a:r>
            <a:r>
              <a:rPr lang="zh-CN" altLang="en-US" sz="20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20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&lt;6,3&gt;</a:t>
            </a:r>
            <a:r>
              <a:rPr lang="zh-CN" altLang="en-US" sz="20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20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&lt;3,1&gt;</a:t>
            </a:r>
            <a:r>
              <a:rPr lang="zh-CN" altLang="en-US" sz="20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20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&lt;8,12&gt;</a:t>
            </a:r>
            <a:r>
              <a:rPr lang="zh-CN" altLang="en-US" sz="20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20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&lt;12,7&gt;</a:t>
            </a:r>
            <a:r>
              <a:rPr lang="zh-CN" altLang="en-US" sz="20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20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&lt;7,4</a:t>
            </a:r>
            <a:r>
              <a:rPr lang="en-US" altLang="zh-CN" sz="200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&gt;</a:t>
            </a:r>
            <a:r>
              <a:rPr lang="zh-CN" altLang="en-US" sz="200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endParaRPr lang="en-US" altLang="zh-CN" sz="200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zh-CN" sz="200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   &lt;</a:t>
            </a:r>
            <a:r>
              <a:rPr lang="en-US" altLang="zh-CN" sz="20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5,10&gt;,  &lt;10,9</a:t>
            </a:r>
            <a:r>
              <a:rPr lang="en-US" altLang="zh-CN" sz="200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&gt;</a:t>
            </a:r>
            <a:r>
              <a:rPr lang="zh-CN" altLang="en-US" sz="200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200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&lt;9,11</a:t>
            </a:r>
            <a:r>
              <a:rPr lang="en-US" altLang="zh-CN" sz="20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&gt;}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zh-CN" sz="2000">
                <a:solidFill>
                  <a:schemeClr val="accent3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</a:t>
            </a:r>
            <a:r>
              <a:rPr lang="en-US" altLang="zh-CN" sz="2000" i="1">
                <a:solidFill>
                  <a:schemeClr val="accent3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r</a:t>
            </a:r>
            <a:r>
              <a:rPr lang="en-US" altLang="zh-CN" sz="2000">
                <a:solidFill>
                  <a:schemeClr val="accent3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={&lt;2,8&gt;</a:t>
            </a: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&lt;8,5&gt;</a:t>
            </a: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&lt;6,12&gt;</a:t>
            </a: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&lt;12,10&gt;</a:t>
            </a: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&lt;3,7&gt;</a:t>
            </a: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&lt;7,9</a:t>
            </a:r>
            <a:r>
              <a:rPr lang="en-US" altLang="zh-CN" sz="2000">
                <a:solidFill>
                  <a:schemeClr val="accent3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&gt;,  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zh-CN" sz="2000">
                <a:solidFill>
                  <a:schemeClr val="accent3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   &lt;</a:t>
            </a: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1,4&gt;</a:t>
            </a: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&lt;4,11&gt;}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6456040" y="1772816"/>
            <a:ext cx="2001852" cy="1144596"/>
            <a:chOff x="1212826" y="1000108"/>
            <a:chExt cx="2001852" cy="1144596"/>
          </a:xfrm>
        </p:grpSpPr>
        <p:cxnSp>
          <p:nvCxnSpPr>
            <p:cNvPr id="7" name="直接连接符 6"/>
            <p:cNvCxnSpPr/>
            <p:nvPr/>
          </p:nvCxnSpPr>
          <p:spPr>
            <a:xfrm rot="5400000">
              <a:off x="642116" y="1571612"/>
              <a:ext cx="1143008" cy="1588"/>
            </a:xfrm>
            <a:prstGeom prst="line">
              <a:avLst/>
            </a:prstGeom>
            <a:ln w="28575">
              <a:solidFill>
                <a:srgbClr val="F398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213620" y="2143116"/>
              <a:ext cx="142876" cy="1588"/>
            </a:xfrm>
            <a:prstGeom prst="line">
              <a:avLst/>
            </a:prstGeom>
            <a:ln w="28575">
              <a:solidFill>
                <a:srgbClr val="F398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1213620" y="1000108"/>
              <a:ext cx="142876" cy="1588"/>
            </a:xfrm>
            <a:prstGeom prst="line">
              <a:avLst/>
            </a:prstGeom>
            <a:ln w="28575">
              <a:solidFill>
                <a:srgbClr val="F398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427934" y="1111077"/>
              <a:ext cx="357190" cy="3007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2</a:t>
              </a:r>
              <a:endParaRPr lang="zh-CN" alt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56562" y="1111077"/>
              <a:ext cx="357190" cy="3007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6</a:t>
              </a:r>
              <a:endParaRPr lang="zh-CN" alt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85984" y="1111077"/>
              <a:ext cx="357190" cy="3007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3</a:t>
              </a:r>
              <a:endParaRPr lang="zh-CN" alt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713818" y="1111077"/>
              <a:ext cx="357190" cy="3007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27934" y="1452486"/>
              <a:ext cx="357190" cy="3007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8</a:t>
              </a:r>
              <a:endParaRPr lang="zh-CN" alt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56562" y="1452486"/>
              <a:ext cx="357190" cy="3007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12</a:t>
              </a:r>
              <a:endParaRPr lang="zh-CN" alt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285984" y="1452486"/>
              <a:ext cx="357190" cy="3007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7</a:t>
              </a:r>
              <a:endParaRPr lang="zh-CN" alt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713818" y="1452486"/>
              <a:ext cx="357190" cy="3007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4</a:t>
              </a:r>
              <a:endParaRPr lang="zh-CN" alt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27934" y="1825457"/>
              <a:ext cx="357190" cy="3007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5</a:t>
              </a:r>
              <a:endParaRPr lang="zh-CN" alt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56562" y="1825457"/>
              <a:ext cx="357190" cy="3007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10</a:t>
              </a:r>
              <a:endParaRPr lang="zh-CN" alt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285984" y="1825457"/>
              <a:ext cx="357190" cy="3007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9</a:t>
              </a:r>
              <a:endParaRPr lang="zh-CN" alt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713818" y="1825457"/>
              <a:ext cx="357190" cy="3007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11</a:t>
              </a:r>
              <a:endParaRPr lang="zh-CN" alt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 rot="5400000">
              <a:off x="2642380" y="1571612"/>
              <a:ext cx="1143008" cy="1588"/>
            </a:xfrm>
            <a:prstGeom prst="line">
              <a:avLst/>
            </a:prstGeom>
            <a:ln w="28575">
              <a:solidFill>
                <a:srgbClr val="F398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3071008" y="2143116"/>
              <a:ext cx="142876" cy="1588"/>
            </a:xfrm>
            <a:prstGeom prst="line">
              <a:avLst/>
            </a:prstGeom>
            <a:ln w="28575">
              <a:solidFill>
                <a:srgbClr val="F398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071008" y="1000108"/>
              <a:ext cx="142876" cy="1588"/>
            </a:xfrm>
            <a:prstGeom prst="line">
              <a:avLst/>
            </a:prstGeom>
            <a:ln w="28575">
              <a:solidFill>
                <a:srgbClr val="F398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1419694" y="3265329"/>
            <a:ext cx="5680082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对应的二元组表示为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B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=(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D</a:t>
            </a:r>
            <a:r>
              <a:rPr lang="zh-CN" altLang="en-US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R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)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，其中：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TextBox 3">
            <a:extLst>
              <a:ext uri="{FF2B5EF4-FFF2-40B4-BE49-F238E27FC236}">
                <a16:creationId xmlns:a16="http://schemas.microsoft.com/office/drawing/2014/main" id="{F5AD2AE6-87EA-4F91-9F0A-399426B56437}"/>
              </a:ext>
            </a:extLst>
          </p:cNvPr>
          <p:cNvSpPr txBox="1"/>
          <p:nvPr/>
        </p:nvSpPr>
        <p:spPr>
          <a:xfrm>
            <a:off x="1055688" y="116632"/>
            <a:ext cx="3888184" cy="494302"/>
          </a:xfrm>
          <a:prstGeom prst="rect">
            <a:avLst/>
          </a:prstGeom>
          <a:solidFill>
            <a:srgbClr val="F19903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bg1"/>
              </a:contourClr>
            </a:sp3d>
          </a:bodyPr>
          <a:lstStyle/>
          <a:p>
            <a:r>
              <a:rPr lang="en-US" altLang="zh-CN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 </a:t>
            </a:r>
            <a:r>
              <a:rPr lang="zh-CN" altLang="en-US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什么是数据结构</a:t>
            </a:r>
          </a:p>
        </p:txBody>
      </p:sp>
      <p:sp>
        <p:nvSpPr>
          <p:cNvPr id="32" name="Text Box 10">
            <a:extLst>
              <a:ext uri="{FF2B5EF4-FFF2-40B4-BE49-F238E27FC236}">
                <a16:creationId xmlns:a16="http://schemas.microsoft.com/office/drawing/2014/main" id="{FB2CB3A8-2224-48D2-81C1-13605C0922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7988" y="1525387"/>
            <a:ext cx="3643338" cy="3877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2pPr>
            <a:lvl3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3pPr>
            <a:lvl4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4pPr>
            <a:lvl5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5pPr>
            <a:lvl6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6pPr>
            <a:lvl7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7pPr>
            <a:lvl8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8pPr>
            <a:lvl9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1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、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数据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的逻辑结构表示</a:t>
            </a:r>
          </a:p>
        </p:txBody>
      </p:sp>
      <p:sp>
        <p:nvSpPr>
          <p:cNvPr id="33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ED03CDE-EB86-4250-96A6-C5FAA963DC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4357718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1.1.1 </a:t>
            </a:r>
            <a:r>
              <a:rPr lang="en-US" altLang="zh-CN" sz="2800" b="0" dirty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lang="zh-CN" altLang="en-US" sz="2800" b="0" dirty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数据结构的定义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987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mute="1"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6" grpId="0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卡通人物&#10;&#10;低可信度描述已自动生成">
            <a:extLst>
              <a:ext uri="{FF2B5EF4-FFF2-40B4-BE49-F238E27FC236}">
                <a16:creationId xmlns:a16="http://schemas.microsoft.com/office/drawing/2014/main" id="{2C4B4B10-1F95-4268-8B05-A8E0C40AEF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353" y="919777"/>
            <a:ext cx="5555749" cy="5555749"/>
          </a:xfrm>
          <a:prstGeom prst="rect">
            <a:avLst/>
          </a:prstGeom>
        </p:spPr>
      </p:pic>
      <p:sp>
        <p:nvSpPr>
          <p:cNvPr id="202756" name="Text Box 4"/>
          <p:cNvSpPr txBox="1">
            <a:spLocks noChangeArrowheads="1"/>
          </p:cNvSpPr>
          <p:nvPr/>
        </p:nvSpPr>
        <p:spPr bwMode="auto">
          <a:xfrm>
            <a:off x="2102516" y="2962050"/>
            <a:ext cx="5933174" cy="1135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在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学生表中，用学号标识每个学生记录，其</a:t>
            </a:r>
            <a:r>
              <a:rPr lang="zh-CN" altLang="en-US" dirty="0">
                <a:solidFill>
                  <a:srgbClr val="F3980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逻辑结构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用图形表示如下：</a:t>
            </a:r>
          </a:p>
        </p:txBody>
      </p:sp>
      <p:sp>
        <p:nvSpPr>
          <p:cNvPr id="19" name="椭圆 18"/>
          <p:cNvSpPr/>
          <p:nvPr/>
        </p:nvSpPr>
        <p:spPr>
          <a:xfrm>
            <a:off x="2102516" y="4745495"/>
            <a:ext cx="602854" cy="602854"/>
          </a:xfrm>
          <a:prstGeom prst="ellipse">
            <a:avLst/>
          </a:prstGeom>
          <a:gradFill>
            <a:gsLst>
              <a:gs pos="0">
                <a:srgbClr val="CE3B37">
                  <a:alpha val="50000"/>
                </a:srgbClr>
              </a:gs>
              <a:gs pos="100000">
                <a:srgbClr val="FFE985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087112" y="4745495"/>
            <a:ext cx="602854" cy="602854"/>
          </a:xfrm>
          <a:prstGeom prst="ellipse">
            <a:avLst/>
          </a:prstGeom>
          <a:gradFill>
            <a:gsLst>
              <a:gs pos="0">
                <a:srgbClr val="CE3B37">
                  <a:alpha val="50000"/>
                </a:srgbClr>
              </a:gs>
              <a:gs pos="100000">
                <a:srgbClr val="FFE985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8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071708" y="4745495"/>
            <a:ext cx="602854" cy="602854"/>
          </a:xfrm>
          <a:prstGeom prst="ellipse">
            <a:avLst/>
          </a:prstGeom>
          <a:gradFill>
            <a:gsLst>
              <a:gs pos="0">
                <a:srgbClr val="CE3B37">
                  <a:alpha val="50000"/>
                </a:srgbClr>
              </a:gs>
              <a:gs pos="100000">
                <a:srgbClr val="FFE985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34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056304" y="4745495"/>
            <a:ext cx="602854" cy="602854"/>
          </a:xfrm>
          <a:prstGeom prst="ellipse">
            <a:avLst/>
          </a:prstGeom>
          <a:gradFill>
            <a:gsLst>
              <a:gs pos="0">
                <a:srgbClr val="CE3B37">
                  <a:alpha val="50000"/>
                </a:srgbClr>
              </a:gs>
              <a:gs pos="100000">
                <a:srgbClr val="FFE985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20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7" name="直接箭头连接符 26"/>
          <p:cNvCxnSpPr>
            <a:cxnSpLocks/>
          </p:cNvCxnSpPr>
          <p:nvPr/>
        </p:nvCxnSpPr>
        <p:spPr>
          <a:xfrm>
            <a:off x="2715385" y="5015495"/>
            <a:ext cx="361712" cy="2363"/>
          </a:xfrm>
          <a:prstGeom prst="straightConnector1">
            <a:avLst/>
          </a:prstGeom>
          <a:ln w="28575">
            <a:solidFill>
              <a:srgbClr val="F3980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cxnSpLocks/>
          </p:cNvCxnSpPr>
          <p:nvPr/>
        </p:nvCxnSpPr>
        <p:spPr>
          <a:xfrm>
            <a:off x="3699981" y="5015495"/>
            <a:ext cx="361712" cy="2363"/>
          </a:xfrm>
          <a:prstGeom prst="straightConnector1">
            <a:avLst/>
          </a:prstGeom>
          <a:ln w="28575">
            <a:solidFill>
              <a:srgbClr val="F3980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cxnSpLocks/>
          </p:cNvCxnSpPr>
          <p:nvPr/>
        </p:nvCxnSpPr>
        <p:spPr>
          <a:xfrm>
            <a:off x="4684577" y="5015495"/>
            <a:ext cx="361712" cy="2363"/>
          </a:xfrm>
          <a:prstGeom prst="straightConnector1">
            <a:avLst/>
          </a:prstGeom>
          <a:ln w="28575">
            <a:solidFill>
              <a:srgbClr val="F3980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>
            <a:off x="6040900" y="4745495"/>
            <a:ext cx="602854" cy="602854"/>
          </a:xfrm>
          <a:prstGeom prst="ellipse">
            <a:avLst/>
          </a:prstGeom>
          <a:gradFill>
            <a:gsLst>
              <a:gs pos="0">
                <a:srgbClr val="CE3B37">
                  <a:alpha val="50000"/>
                </a:srgbClr>
              </a:gs>
              <a:gs pos="100000">
                <a:srgbClr val="FFE985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12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7025496" y="4745495"/>
            <a:ext cx="602854" cy="602854"/>
          </a:xfrm>
          <a:prstGeom prst="ellipse">
            <a:avLst/>
          </a:prstGeom>
          <a:gradFill>
            <a:gsLst>
              <a:gs pos="0">
                <a:srgbClr val="CE3B37">
                  <a:alpha val="50000"/>
                </a:srgbClr>
              </a:gs>
              <a:gs pos="100000">
                <a:srgbClr val="FFE985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26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8050283" y="4745495"/>
            <a:ext cx="602854" cy="602854"/>
          </a:xfrm>
          <a:prstGeom prst="ellipse">
            <a:avLst/>
          </a:prstGeom>
          <a:gradFill>
            <a:gsLst>
              <a:gs pos="0">
                <a:srgbClr val="CE3B37">
                  <a:alpha val="50000"/>
                </a:srgbClr>
              </a:gs>
              <a:gs pos="100000">
                <a:srgbClr val="FFE985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35" name="直接箭头连接符 34"/>
          <p:cNvCxnSpPr>
            <a:cxnSpLocks/>
          </p:cNvCxnSpPr>
          <p:nvPr/>
        </p:nvCxnSpPr>
        <p:spPr>
          <a:xfrm>
            <a:off x="6653769" y="5015495"/>
            <a:ext cx="361712" cy="2363"/>
          </a:xfrm>
          <a:prstGeom prst="straightConnector1">
            <a:avLst/>
          </a:prstGeom>
          <a:ln w="28575">
            <a:solidFill>
              <a:srgbClr val="F3980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cxnSpLocks/>
          </p:cNvCxnSpPr>
          <p:nvPr/>
        </p:nvCxnSpPr>
        <p:spPr>
          <a:xfrm flipV="1">
            <a:off x="7638365" y="5015493"/>
            <a:ext cx="401903" cy="1"/>
          </a:xfrm>
          <a:prstGeom prst="straightConnector1">
            <a:avLst/>
          </a:prstGeom>
          <a:ln w="28575">
            <a:solidFill>
              <a:srgbClr val="F3980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cxnSpLocks/>
          </p:cNvCxnSpPr>
          <p:nvPr/>
        </p:nvCxnSpPr>
        <p:spPr>
          <a:xfrm>
            <a:off x="5669173" y="5015495"/>
            <a:ext cx="361712" cy="2363"/>
          </a:xfrm>
          <a:prstGeom prst="straightConnector1">
            <a:avLst/>
          </a:prstGeom>
          <a:ln w="28575">
            <a:solidFill>
              <a:srgbClr val="F3980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621085" y="2226479"/>
            <a:ext cx="6286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>
              <a:lnSpc>
                <a:spcPts val="2400"/>
              </a:lnSpc>
              <a:spcBef>
                <a:spcPts val="0"/>
              </a:spcBef>
              <a:defRPr kumimoji="0" sz="2000">
                <a:solidFill>
                  <a:srgbClr val="F3980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r>
              <a:rPr lang="zh-CN" altLang="en-US" sz="2400"/>
              <a:t> </a:t>
            </a:r>
            <a:r>
              <a:rPr lang="zh-CN" altLang="en-US" sz="2400">
                <a:sym typeface="Wingdings"/>
              </a:rPr>
              <a:t> </a:t>
            </a:r>
            <a:r>
              <a:rPr lang="zh-CN" altLang="en-US" sz="2400">
                <a:solidFill>
                  <a:schemeClr val="tx1"/>
                </a:solidFill>
              </a:rPr>
              <a:t>学生表的逻辑结构表示</a:t>
            </a:r>
            <a:r>
              <a:rPr lang="en-US" altLang="zh-CN" sz="2400">
                <a:solidFill>
                  <a:schemeClr val="tx1"/>
                </a:solidFill>
              </a:rPr>
              <a:t>3-</a:t>
            </a:r>
            <a:r>
              <a:rPr lang="zh-CN" altLang="en-US" sz="2400">
                <a:solidFill>
                  <a:schemeClr val="tx1"/>
                </a:solidFill>
              </a:rPr>
              <a:t>图形</a:t>
            </a:r>
            <a:endParaRPr lang="en-US" altLang="zh-CN" sz="2400">
              <a:solidFill>
                <a:schemeClr val="tx1"/>
              </a:solidFill>
            </a:endParaRP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8ED95FAC-E655-4744-AACD-020A241856D9}"/>
              </a:ext>
            </a:extLst>
          </p:cNvPr>
          <p:cNvSpPr txBox="1"/>
          <p:nvPr/>
        </p:nvSpPr>
        <p:spPr>
          <a:xfrm>
            <a:off x="1055688" y="116632"/>
            <a:ext cx="3888184" cy="494302"/>
          </a:xfrm>
          <a:prstGeom prst="rect">
            <a:avLst/>
          </a:prstGeom>
          <a:solidFill>
            <a:srgbClr val="F19903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bg1"/>
              </a:contourClr>
            </a:sp3d>
          </a:bodyPr>
          <a:lstStyle/>
          <a:p>
            <a:r>
              <a:rPr lang="en-US" altLang="zh-CN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 </a:t>
            </a:r>
            <a:r>
              <a:rPr lang="zh-CN" altLang="en-US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什么是数据结构</a:t>
            </a:r>
          </a:p>
        </p:txBody>
      </p:sp>
      <p:sp>
        <p:nvSpPr>
          <p:cNvPr id="24" name="Text Box 10">
            <a:extLst>
              <a:ext uri="{FF2B5EF4-FFF2-40B4-BE49-F238E27FC236}">
                <a16:creationId xmlns:a16="http://schemas.microsoft.com/office/drawing/2014/main" id="{687EAD7F-16F0-4240-9A89-56CA06EB1D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7988" y="1525387"/>
            <a:ext cx="3643338" cy="3877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2pPr>
            <a:lvl3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3pPr>
            <a:lvl4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4pPr>
            <a:lvl5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5pPr>
            <a:lvl6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6pPr>
            <a:lvl7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7pPr>
            <a:lvl8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8pPr>
            <a:lvl9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1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、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数据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的逻辑结构表示</a:t>
            </a:r>
          </a:p>
        </p:txBody>
      </p:sp>
      <p:sp>
        <p:nvSpPr>
          <p:cNvPr id="30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7B609E0-2EA0-4181-92B6-88BF441EC5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4357718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1.1.1 </a:t>
            </a:r>
            <a:r>
              <a:rPr lang="en-US" altLang="zh-CN" sz="2800" b="0" dirty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lang="zh-CN" altLang="en-US" sz="2800" b="0" dirty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数据结构的定义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2301050" y="2511404"/>
            <a:ext cx="9483582" cy="476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数据</a:t>
            </a:r>
            <a:r>
              <a:rPr lang="zh-CN" altLang="en-US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在计算机存储器中的存储方式就是存储</a:t>
            </a:r>
            <a:r>
              <a:rPr lang="zh-CN" altLang="en-US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结构。它是面向程序员的。       </a:t>
            </a:r>
            <a:endParaRPr lang="zh-CN" altLang="en-US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grpSp>
        <p:nvGrpSpPr>
          <p:cNvPr id="6" name="组合 12"/>
          <p:cNvGrpSpPr/>
          <p:nvPr/>
        </p:nvGrpSpPr>
        <p:grpSpPr>
          <a:xfrm>
            <a:off x="3719736" y="3349403"/>
            <a:ext cx="4951428" cy="1041049"/>
            <a:chOff x="1835150" y="1778000"/>
            <a:chExt cx="5257800" cy="720726"/>
          </a:xfrm>
        </p:grpSpPr>
        <p:sp>
          <p:nvSpPr>
            <p:cNvPr id="4" name="Rectangle 3"/>
            <p:cNvSpPr>
              <a:spLocks noChangeAspect="1" noChangeArrowheads="1"/>
            </p:cNvSpPr>
            <p:nvPr/>
          </p:nvSpPr>
          <p:spPr bwMode="auto">
            <a:xfrm>
              <a:off x="1835150" y="1778000"/>
              <a:ext cx="1657350" cy="720725"/>
            </a:xfrm>
            <a:prstGeom prst="rect">
              <a:avLst/>
            </a:prstGeom>
            <a:gradFill flip="none" rotWithShape="1">
              <a:gsLst>
                <a:gs pos="22000">
                  <a:srgbClr val="CE3B37">
                    <a:alpha val="50000"/>
                  </a:srgbClr>
                </a:gs>
                <a:gs pos="100000">
                  <a:srgbClr val="FFE985"/>
                </a:gs>
              </a:gsLst>
              <a:lin ang="13500000" scaled="1"/>
              <a:tileRect/>
            </a:gradFill>
            <a:ln>
              <a:noFill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</a:pPr>
              <a:r>
                <a:rPr kumimoji="0"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逻辑结构</a:t>
              </a:r>
            </a:p>
          </p:txBody>
        </p:sp>
        <p:sp>
          <p:nvSpPr>
            <p:cNvPr id="5" name="Rectangle 4"/>
            <p:cNvSpPr>
              <a:spLocks noChangeAspect="1" noChangeArrowheads="1"/>
            </p:cNvSpPr>
            <p:nvPr/>
          </p:nvSpPr>
          <p:spPr bwMode="auto">
            <a:xfrm>
              <a:off x="5508625" y="1778001"/>
              <a:ext cx="1584325" cy="720725"/>
            </a:xfrm>
            <a:prstGeom prst="rect">
              <a:avLst/>
            </a:prstGeom>
            <a:gradFill flip="none" rotWithShape="1">
              <a:gsLst>
                <a:gs pos="22000">
                  <a:srgbClr val="CE3B37">
                    <a:alpha val="50000"/>
                  </a:srgbClr>
                </a:gs>
                <a:gs pos="100000">
                  <a:srgbClr val="FFE985"/>
                </a:gs>
              </a:gsLst>
              <a:lin ang="13500000" scaled="1"/>
              <a:tileRect/>
            </a:gradFill>
            <a:ln>
              <a:noFill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kumimoji="0"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itchFamily="49" charset="-122"/>
                  <a:ea typeface="楷体" pitchFamily="49" charset="-122"/>
                </a:rPr>
                <a:t>存储结构</a:t>
              </a:r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>
              <a:off x="3563938" y="2211388"/>
              <a:ext cx="1944687" cy="0"/>
            </a:xfrm>
            <a:prstGeom prst="line">
              <a:avLst/>
            </a:prstGeom>
            <a:noFill/>
            <a:ln w="38100">
              <a:solidFill>
                <a:srgbClr val="F39801"/>
              </a:solidFill>
              <a:round/>
              <a:headEnd/>
              <a:tailEnd type="stealth" w="med" len="lg"/>
            </a:ln>
            <a:effectLst/>
            <a:scene3d>
              <a:camera prst="orthographicFront"/>
              <a:lightRig rig="threePt" dir="t"/>
            </a:scene3d>
            <a:sp3d>
              <a:bevelT w="139700" prst="cross"/>
            </a:sp3d>
          </p:spPr>
          <p:txBody>
            <a:bodyPr wrap="none" anchor="ctr"/>
            <a:lstStyle/>
            <a:p>
              <a:endPara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4068763" y="1866122"/>
              <a:ext cx="863600" cy="3196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0"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映射</a:t>
              </a:r>
            </a:p>
          </p:txBody>
        </p:sp>
      </p:grp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2170398" y="4823447"/>
            <a:ext cx="6143668" cy="609252"/>
          </a:xfrm>
          <a:prstGeom prst="rect">
            <a:avLst/>
          </a:prstGeom>
          <a:noFill/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tIns="118800" bIns="11880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设计存储结构的这种</a:t>
            </a:r>
            <a:r>
              <a:rPr kumimoji="0" lang="zh-CN" altLang="en-US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映射应满足两个要求：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71706" y="5652590"/>
            <a:ext cx="4199979" cy="1043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980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180000" tIns="108000" bIns="108000" rtlCol="0">
            <a:spAutoFit/>
          </a:bodyPr>
          <a:lstStyle/>
          <a:p>
            <a:pPr marL="457200" indent="-457200" algn="l">
              <a:lnSpc>
                <a:spcPts val="2800"/>
              </a:lnSpc>
              <a:buClr>
                <a:srgbClr val="F39801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存储所有元素</a:t>
            </a:r>
          </a:p>
          <a:p>
            <a:pPr marL="457200" indent="-457200" algn="l">
              <a:lnSpc>
                <a:spcPts val="2800"/>
              </a:lnSpc>
              <a:buClr>
                <a:srgbClr val="F39801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存储数据元素间的关系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FD4036C6-17F3-4099-9EBA-D62CA65035FA}"/>
              </a:ext>
            </a:extLst>
          </p:cNvPr>
          <p:cNvSpPr txBox="1"/>
          <p:nvPr/>
        </p:nvSpPr>
        <p:spPr>
          <a:xfrm>
            <a:off x="1055688" y="116632"/>
            <a:ext cx="3888184" cy="494302"/>
          </a:xfrm>
          <a:prstGeom prst="rect">
            <a:avLst/>
          </a:prstGeom>
          <a:solidFill>
            <a:srgbClr val="F19903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bg1"/>
              </a:contourClr>
            </a:sp3d>
          </a:bodyPr>
          <a:lstStyle/>
          <a:p>
            <a:r>
              <a:rPr lang="en-US" altLang="zh-CN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 </a:t>
            </a:r>
            <a:r>
              <a:rPr lang="zh-CN" altLang="en-US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什么是数据结构</a:t>
            </a: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E7170DB7-9FE2-4DA8-AA90-C1E2A963934A}"/>
              </a:ext>
            </a:extLst>
          </p:cNvPr>
          <p:cNvSpPr txBox="1"/>
          <p:nvPr/>
        </p:nvSpPr>
        <p:spPr>
          <a:xfrm>
            <a:off x="1775520" y="1994024"/>
            <a:ext cx="5259434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rgbClr val="F3980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Wingdings"/>
              </a:rPr>
              <a:t>  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学生表存储结构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－ 结构体数组</a:t>
            </a:r>
          </a:p>
        </p:txBody>
      </p:sp>
      <p:sp>
        <p:nvSpPr>
          <p:cNvPr id="17" name="Text Box 10">
            <a:extLst>
              <a:ext uri="{FF2B5EF4-FFF2-40B4-BE49-F238E27FC236}">
                <a16:creationId xmlns:a16="http://schemas.microsoft.com/office/drawing/2014/main" id="{25BC9364-355E-4A05-9427-F4F8C44056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7988" y="1525387"/>
            <a:ext cx="3643338" cy="3877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2pPr>
            <a:lvl3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3pPr>
            <a:lvl4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4pPr>
            <a:lvl5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5pPr>
            <a:lvl6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6pPr>
            <a:lvl7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7pPr>
            <a:lvl8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8pPr>
            <a:lvl9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2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、数据的存储结构表示</a:t>
            </a:r>
          </a:p>
        </p:txBody>
      </p:sp>
      <p:sp>
        <p:nvSpPr>
          <p:cNvPr id="18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9981DA6-D02D-47AF-A19F-63521DBAEB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4357718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1.1.1 </a:t>
            </a:r>
            <a:r>
              <a:rPr lang="en-US" altLang="zh-CN" sz="2800" b="0" dirty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lang="zh-CN" altLang="en-US" sz="2800" b="0" dirty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数据结构的定义</a:t>
            </a:r>
          </a:p>
        </p:txBody>
      </p:sp>
      <p:pic>
        <p:nvPicPr>
          <p:cNvPr id="19" name="图片 18" descr="乐高玩具&#10;&#10;低可信度描述已自动生成">
            <a:extLst>
              <a:ext uri="{FF2B5EF4-FFF2-40B4-BE49-F238E27FC236}">
                <a16:creationId xmlns:a16="http://schemas.microsoft.com/office/drawing/2014/main" id="{9F759486-D9FB-4753-A361-653A4279DD9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11689">
            <a:off x="8408004" y="4535673"/>
            <a:ext cx="4200225" cy="28298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8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8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8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8" dur="8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9" dur="8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8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5" dur="8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6" dur="8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8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Text Box 2"/>
          <p:cNvSpPr txBox="1">
            <a:spLocks noChangeArrowheads="1"/>
          </p:cNvSpPr>
          <p:nvPr/>
        </p:nvSpPr>
        <p:spPr bwMode="auto">
          <a:xfrm>
            <a:off x="3230707" y="2994133"/>
            <a:ext cx="5672736" cy="34035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>
            <a:defPPr>
              <a:defRPr lang="zh-CN"/>
            </a:defPPr>
            <a:lvl1pPr algn="l">
              <a:lnSpc>
                <a:spcPct val="50000"/>
              </a:lnSpc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/>
              <a:t>struct</a:t>
            </a:r>
            <a:r>
              <a:rPr lang="en-US" altLang="zh-CN" dirty="0"/>
              <a:t>   </a:t>
            </a:r>
          </a:p>
          <a:p>
            <a:pPr>
              <a:lnSpc>
                <a:spcPct val="100000"/>
              </a:lnSpc>
            </a:pPr>
            <a:r>
              <a:rPr lang="en-US" altLang="zh-CN"/>
              <a:t>{  int </a:t>
            </a:r>
            <a:r>
              <a:rPr lang="en-US" altLang="zh-CN" dirty="0"/>
              <a:t>no</a:t>
            </a:r>
            <a:r>
              <a:rPr lang="en-US" altLang="zh-CN"/>
              <a:t>;          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en-US" dirty="0">
                <a:solidFill>
                  <a:srgbClr val="002060"/>
                </a:solidFill>
              </a:rPr>
              <a:t>存储学号</a:t>
            </a:r>
          </a:p>
          <a:p>
            <a:pPr>
              <a:lnSpc>
                <a:spcPct val="100000"/>
              </a:lnSpc>
            </a:pPr>
            <a:r>
              <a:rPr lang="zh-CN" altLang="en-US"/>
              <a:t>   </a:t>
            </a:r>
            <a:r>
              <a:rPr lang="en-US" altLang="zh-CN"/>
              <a:t>char </a:t>
            </a:r>
            <a:r>
              <a:rPr lang="en-US" altLang="zh-CN" dirty="0"/>
              <a:t>name[8];    </a:t>
            </a:r>
            <a:r>
              <a:rPr lang="en-US" altLang="zh-CN"/>
              <a:t>	</a:t>
            </a:r>
            <a:r>
              <a:rPr lang="en-US" altLang="zh-CN" dirty="0">
                <a:solidFill>
                  <a:srgbClr val="002060"/>
                </a:solidFill>
              </a:rPr>
              <a:t>//</a:t>
            </a:r>
            <a:r>
              <a:rPr lang="zh-CN" altLang="en-US" dirty="0">
                <a:solidFill>
                  <a:srgbClr val="002060"/>
                </a:solidFill>
              </a:rPr>
              <a:t>存储姓名</a:t>
            </a:r>
          </a:p>
          <a:p>
            <a:pPr>
              <a:lnSpc>
                <a:spcPct val="100000"/>
              </a:lnSpc>
            </a:pPr>
            <a:r>
              <a:rPr lang="zh-CN" altLang="en-US"/>
              <a:t>   </a:t>
            </a:r>
            <a:r>
              <a:rPr lang="en-US" altLang="zh-CN"/>
              <a:t>char </a:t>
            </a:r>
            <a:r>
              <a:rPr lang="en-US" altLang="zh-CN" dirty="0"/>
              <a:t>sex[2</a:t>
            </a:r>
            <a:r>
              <a:rPr lang="en-US" altLang="zh-CN"/>
              <a:t>];     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en-US" dirty="0">
                <a:solidFill>
                  <a:srgbClr val="002060"/>
                </a:solidFill>
              </a:rPr>
              <a:t>存储性别</a:t>
            </a:r>
          </a:p>
          <a:p>
            <a:pPr>
              <a:lnSpc>
                <a:spcPct val="100000"/>
              </a:lnSpc>
            </a:pPr>
            <a:r>
              <a:rPr lang="zh-CN" altLang="en-US"/>
              <a:t>   </a:t>
            </a:r>
            <a:r>
              <a:rPr lang="en-US" altLang="zh-CN"/>
              <a:t>char </a:t>
            </a:r>
            <a:r>
              <a:rPr lang="en-US" altLang="zh-CN" dirty="0"/>
              <a:t>class[4</a:t>
            </a:r>
            <a:r>
              <a:rPr lang="en-US" altLang="zh-CN"/>
              <a:t>];   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en-US" dirty="0">
                <a:solidFill>
                  <a:srgbClr val="002060"/>
                </a:solidFill>
              </a:rPr>
              <a:t>存储班号</a:t>
            </a:r>
          </a:p>
          <a:p>
            <a:pPr>
              <a:lnSpc>
                <a:spcPct val="100000"/>
              </a:lnSpc>
            </a:pPr>
            <a:r>
              <a:rPr lang="en-US" altLang="zh-CN"/>
              <a:t>}  </a:t>
            </a:r>
            <a:r>
              <a:rPr lang="en-US" altLang="zh-CN">
                <a:solidFill>
                  <a:srgbClr val="CE3B37"/>
                </a:solidFill>
              </a:rPr>
              <a:t>Stud</a:t>
            </a:r>
            <a:r>
              <a:rPr lang="en-US" altLang="zh-CN" dirty="0"/>
              <a:t>[7]={  {1,“</a:t>
            </a:r>
            <a:r>
              <a:rPr lang="zh-CN" altLang="en-US"/>
              <a:t>张斌”</a:t>
            </a:r>
            <a:r>
              <a:rPr lang="en-US" altLang="zh-CN" dirty="0"/>
              <a:t>,“</a:t>
            </a:r>
            <a:r>
              <a:rPr lang="zh-CN" altLang="en-US"/>
              <a:t>男”</a:t>
            </a:r>
            <a:r>
              <a:rPr lang="en-US" altLang="zh-CN" dirty="0"/>
              <a:t>,“9901”},</a:t>
            </a:r>
          </a:p>
          <a:p>
            <a:pPr>
              <a:lnSpc>
                <a:spcPct val="100000"/>
              </a:lnSpc>
            </a:pPr>
            <a:r>
              <a:rPr lang="en-US" altLang="zh-CN"/>
              <a:t>                       …</a:t>
            </a:r>
            <a:r>
              <a:rPr lang="en-US" altLang="zh-CN" dirty="0"/>
              <a:t>,</a:t>
            </a:r>
          </a:p>
          <a:p>
            <a:pPr>
              <a:lnSpc>
                <a:spcPct val="100000"/>
              </a:lnSpc>
            </a:pPr>
            <a:r>
              <a:rPr lang="en-US" altLang="zh-CN"/>
              <a:t>              {</a:t>
            </a:r>
            <a:r>
              <a:rPr lang="en-US" altLang="zh-CN" dirty="0"/>
              <a:t>5,"</a:t>
            </a:r>
            <a:r>
              <a:rPr lang="zh-CN" altLang="en-US"/>
              <a:t>王萍</a:t>
            </a:r>
            <a:r>
              <a:rPr lang="en-US" altLang="zh-CN"/>
              <a:t>","</a:t>
            </a:r>
            <a:r>
              <a:rPr lang="zh-CN" altLang="en-US"/>
              <a:t>女</a:t>
            </a:r>
            <a:r>
              <a:rPr lang="en-US" altLang="zh-CN" dirty="0"/>
              <a:t>","9901"}  } ;</a:t>
            </a:r>
          </a:p>
        </p:txBody>
      </p:sp>
      <p:sp>
        <p:nvSpPr>
          <p:cNvPr id="209925" name="Text Box 5"/>
          <p:cNvSpPr txBox="1">
            <a:spLocks noChangeArrowheads="1"/>
          </p:cNvSpPr>
          <p:nvPr/>
        </p:nvSpPr>
        <p:spPr bwMode="auto">
          <a:xfrm>
            <a:off x="2351584" y="2462661"/>
            <a:ext cx="649694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00000"/>
              </a:lnSpc>
            </a:pP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存放学生表的结构体数组</a:t>
            </a:r>
            <a:r>
              <a:rPr lang="en-US" altLang="zh-CN">
                <a:solidFill>
                  <a:srgbClr val="C00000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Stud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定义如下：</a:t>
            </a:r>
            <a:endParaRPr lang="zh-CN" altLang="en-US" dirty="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75520" y="1994024"/>
            <a:ext cx="5259434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rgbClr val="F3980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Wingdings"/>
              </a:rPr>
              <a:t>  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学生表存储结构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－ 结构体数组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F7BF4817-B5EE-493A-8A17-5E705C8CCAC5}"/>
              </a:ext>
            </a:extLst>
          </p:cNvPr>
          <p:cNvSpPr txBox="1"/>
          <p:nvPr/>
        </p:nvSpPr>
        <p:spPr>
          <a:xfrm>
            <a:off x="1055688" y="116632"/>
            <a:ext cx="3888184" cy="494302"/>
          </a:xfrm>
          <a:prstGeom prst="rect">
            <a:avLst/>
          </a:prstGeom>
          <a:solidFill>
            <a:srgbClr val="F19903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bg1"/>
              </a:contourClr>
            </a:sp3d>
          </a:bodyPr>
          <a:lstStyle/>
          <a:p>
            <a:r>
              <a:rPr lang="en-US" altLang="zh-CN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 </a:t>
            </a:r>
            <a:r>
              <a:rPr lang="zh-CN" altLang="en-US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什么是数据结构</a:t>
            </a:r>
          </a:p>
        </p:txBody>
      </p:sp>
      <p:sp>
        <p:nvSpPr>
          <p:cNvPr id="11" name="Text Box 10">
            <a:extLst>
              <a:ext uri="{FF2B5EF4-FFF2-40B4-BE49-F238E27FC236}">
                <a16:creationId xmlns:a16="http://schemas.microsoft.com/office/drawing/2014/main" id="{7EFE9915-F5EA-4C77-A922-BE0187E8B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7988" y="1525387"/>
            <a:ext cx="3643338" cy="3877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2pPr>
            <a:lvl3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3pPr>
            <a:lvl4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4pPr>
            <a:lvl5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5pPr>
            <a:lvl6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6pPr>
            <a:lvl7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7pPr>
            <a:lvl8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8pPr>
            <a:lvl9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2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、数据的存储结构表示</a:t>
            </a:r>
          </a:p>
        </p:txBody>
      </p:sp>
      <p:sp>
        <p:nvSpPr>
          <p:cNvPr id="12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9649AAE-CE14-4859-8749-CD68F66922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4357718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1.1.1 </a:t>
            </a:r>
            <a:r>
              <a:rPr lang="en-US" altLang="zh-CN" sz="2800" b="0" dirty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lang="zh-CN" altLang="en-US" sz="2800" b="0" dirty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数据结构的定义</a:t>
            </a:r>
          </a:p>
        </p:txBody>
      </p:sp>
      <p:pic>
        <p:nvPicPr>
          <p:cNvPr id="13" name="图片 12" descr="乐高玩具&#10;&#10;低可信度描述已自动生成">
            <a:extLst>
              <a:ext uri="{FF2B5EF4-FFF2-40B4-BE49-F238E27FC236}">
                <a16:creationId xmlns:a16="http://schemas.microsoft.com/office/drawing/2014/main" id="{2165E5A6-6E9F-41B9-9A5E-750DA2A3A19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2639">
            <a:off x="7887757" y="2087968"/>
            <a:ext cx="7620301" cy="5134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 descr="新闻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4223792" y="2078302"/>
            <a:ext cx="4594234" cy="523220"/>
          </a:xfrm>
          <a:prstGeom prst="rect">
            <a:avLst/>
          </a:prstGeom>
          <a:solidFill>
            <a:srgbClr val="F39801"/>
          </a:solidFill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8800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zh-CN" sz="2800" spc="50">
                <a:ln w="11430">
                  <a:noFill/>
                </a:ln>
                <a:solidFill>
                  <a:schemeClr val="bg1"/>
                </a:solidFill>
                <a:latin typeface="Consolas" pitchFamily="49" charset="0"/>
                <a:ea typeface="微软雅黑" pitchFamily="34" charset="-122"/>
                <a:cs typeface="Consolas" pitchFamily="49" charset="0"/>
              </a:rPr>
              <a:t>1.1 </a:t>
            </a:r>
            <a:r>
              <a:rPr lang="zh-CN" altLang="en-US" sz="2800" spc="50">
                <a:ln w="11430">
                  <a:noFill/>
                </a:ln>
                <a:solidFill>
                  <a:schemeClr val="bg1"/>
                </a:solidFill>
                <a:latin typeface="Consolas" pitchFamily="49" charset="0"/>
                <a:ea typeface="微软雅黑" pitchFamily="34" charset="-122"/>
                <a:cs typeface="Consolas" pitchFamily="49" charset="0"/>
              </a:rPr>
              <a:t>什</a:t>
            </a:r>
            <a:r>
              <a:rPr lang="zh-CN" altLang="en-US" sz="2800" spc="50" dirty="0">
                <a:ln w="11430">
                  <a:noFill/>
                </a:ln>
                <a:solidFill>
                  <a:schemeClr val="bg1"/>
                </a:solidFill>
                <a:latin typeface="Consolas" pitchFamily="49" charset="0"/>
                <a:ea typeface="微软雅黑" pitchFamily="34" charset="-122"/>
                <a:cs typeface="Consolas" pitchFamily="49" charset="0"/>
              </a:rPr>
              <a:t>么是数据结构</a:t>
            </a:r>
          </a:p>
        </p:txBody>
      </p:sp>
      <p:sp>
        <p:nvSpPr>
          <p:cNvPr id="12" name="Rectangle 4" descr="新闻纸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4223792" y="3050205"/>
            <a:ext cx="4594234" cy="523220"/>
          </a:xfrm>
          <a:prstGeom prst="rect">
            <a:avLst/>
          </a:prstGeom>
          <a:solidFill>
            <a:srgbClr val="DFE1E0"/>
          </a:solidFill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8800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zh-CN" sz="2800" spc="50">
                <a:ln w="1143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ea typeface="微软雅黑" pitchFamily="34" charset="-122"/>
                <a:cs typeface="Consolas" pitchFamily="49" charset="0"/>
              </a:rPr>
              <a:t>1.2 </a:t>
            </a:r>
            <a:r>
              <a:rPr lang="zh-CN" altLang="en-US" sz="2800" spc="50">
                <a:ln w="1143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ea typeface="微软雅黑" pitchFamily="34" charset="-122"/>
                <a:cs typeface="Consolas" pitchFamily="49" charset="0"/>
              </a:rPr>
              <a:t>算</a:t>
            </a:r>
            <a:r>
              <a:rPr lang="zh-CN" altLang="en-US" sz="2800" spc="50" dirty="0">
                <a:ln w="1143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ea typeface="微软雅黑" pitchFamily="34" charset="-122"/>
                <a:cs typeface="Consolas" pitchFamily="49" charset="0"/>
              </a:rPr>
              <a:t>法及其描述 </a:t>
            </a:r>
          </a:p>
        </p:txBody>
      </p:sp>
      <p:sp>
        <p:nvSpPr>
          <p:cNvPr id="13" name="Rectangle 4" descr="新闻纸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4223792" y="4022108"/>
            <a:ext cx="4594234" cy="523220"/>
          </a:xfrm>
          <a:prstGeom prst="rect">
            <a:avLst/>
          </a:prstGeom>
          <a:solidFill>
            <a:srgbClr val="F39801"/>
          </a:solidFill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8800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zh-CN" sz="2800" spc="50">
                <a:ln w="11430">
                  <a:noFill/>
                </a:ln>
                <a:solidFill>
                  <a:schemeClr val="bg1"/>
                </a:solidFill>
                <a:latin typeface="Consolas" pitchFamily="49" charset="0"/>
                <a:ea typeface="微软雅黑" pitchFamily="34" charset="-122"/>
                <a:cs typeface="Consolas" pitchFamily="49" charset="0"/>
              </a:rPr>
              <a:t>1.3 </a:t>
            </a:r>
            <a:r>
              <a:rPr lang="zh-CN" altLang="en-US" sz="2800" spc="50">
                <a:ln w="11430">
                  <a:noFill/>
                </a:ln>
                <a:solidFill>
                  <a:schemeClr val="bg1"/>
                </a:solidFill>
                <a:latin typeface="Consolas" pitchFamily="49" charset="0"/>
                <a:ea typeface="微软雅黑" pitchFamily="34" charset="-122"/>
                <a:cs typeface="Consolas" pitchFamily="49" charset="0"/>
              </a:rPr>
              <a:t>算法分析</a:t>
            </a:r>
            <a:endParaRPr lang="zh-CN" altLang="en-US" sz="2800" spc="50" dirty="0">
              <a:ln w="11430">
                <a:noFill/>
              </a:ln>
              <a:solidFill>
                <a:schemeClr val="bg1"/>
              </a:solidFill>
              <a:latin typeface="Consolas" pitchFamily="49" charset="0"/>
              <a:ea typeface="微软雅黑" pitchFamily="34" charset="-122"/>
              <a:cs typeface="Consolas" pitchFamily="49" charset="0"/>
            </a:endParaRPr>
          </a:p>
        </p:txBody>
      </p:sp>
      <p:sp>
        <p:nvSpPr>
          <p:cNvPr id="14" name="Rectangle 4" descr="新闻纸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4223792" y="4994012"/>
            <a:ext cx="4570160" cy="523220"/>
          </a:xfrm>
          <a:prstGeom prst="rect">
            <a:avLst/>
          </a:prstGeom>
          <a:solidFill>
            <a:srgbClr val="DFE1E0"/>
          </a:solidFill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8800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zh-CN" sz="2800" spc="50">
                <a:ln w="1143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ea typeface="微软雅黑" pitchFamily="34" charset="-122"/>
              </a:rPr>
              <a:t>1.4 </a:t>
            </a:r>
            <a:r>
              <a:rPr lang="zh-CN" altLang="en-US" sz="2800" spc="50">
                <a:ln w="1143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ea typeface="微软雅黑" pitchFamily="34" charset="-122"/>
              </a:rPr>
              <a:t>数据结构</a:t>
            </a:r>
            <a:r>
              <a:rPr lang="en-US" altLang="zh-CN" sz="2800" spc="50">
                <a:ln w="1143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ea typeface="微软雅黑" pitchFamily="34" charset="-122"/>
              </a:rPr>
              <a:t>+</a:t>
            </a:r>
            <a:r>
              <a:rPr lang="zh-CN" altLang="en-US" sz="2800" spc="50">
                <a:ln w="1143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ea typeface="微软雅黑" pitchFamily="34" charset="-122"/>
              </a:rPr>
              <a:t>算法</a:t>
            </a:r>
            <a:r>
              <a:rPr lang="en-US" altLang="zh-CN" sz="2800" spc="50">
                <a:ln w="1143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ea typeface="微软雅黑" pitchFamily="34" charset="-122"/>
              </a:rPr>
              <a:t>=</a:t>
            </a:r>
            <a:r>
              <a:rPr lang="zh-CN" altLang="en-US" sz="2800" spc="50">
                <a:ln w="1143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ea typeface="微软雅黑" pitchFamily="34" charset="-122"/>
              </a:rPr>
              <a:t>程序</a:t>
            </a:r>
            <a:endParaRPr lang="zh-CN" altLang="en-US" sz="2800" spc="50" dirty="0">
              <a:ln w="1143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Consolas" pitchFamily="49" charset="0"/>
              <a:ea typeface="微软雅黑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167642" y="836712"/>
            <a:ext cx="1482451" cy="1346106"/>
            <a:chOff x="520608" y="500043"/>
            <a:chExt cx="1482451" cy="1346106"/>
          </a:xfrm>
          <a:gradFill>
            <a:gsLst>
              <a:gs pos="0">
                <a:srgbClr val="F39801"/>
              </a:gs>
              <a:gs pos="100000">
                <a:srgbClr val="FC9A48"/>
              </a:gs>
            </a:gsLst>
            <a:lin ang="16200000" scaled="1"/>
          </a:gradFill>
        </p:grpSpPr>
        <p:grpSp>
          <p:nvGrpSpPr>
            <p:cNvPr id="17" name="组合 79"/>
            <p:cNvGrpSpPr>
              <a:grpSpLocks/>
            </p:cNvGrpSpPr>
            <p:nvPr/>
          </p:nvGrpSpPr>
          <p:grpSpPr bwMode="auto">
            <a:xfrm>
              <a:off x="639103" y="500043"/>
              <a:ext cx="1289687" cy="1346106"/>
              <a:chOff x="6372294" y="2488774"/>
              <a:chExt cx="2520450" cy="2513016"/>
            </a:xfrm>
            <a:grpFill/>
          </p:grpSpPr>
          <p:sp>
            <p:nvSpPr>
              <p:cNvPr id="20" name="任意多边形 82"/>
              <p:cNvSpPr/>
              <p:nvPr/>
            </p:nvSpPr>
            <p:spPr>
              <a:xfrm rot="3738964">
                <a:off x="6379728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sp>
            <p:nvSpPr>
              <p:cNvPr id="21" name="任意多边形 83"/>
              <p:cNvSpPr/>
              <p:nvPr/>
            </p:nvSpPr>
            <p:spPr>
              <a:xfrm rot="16377237">
                <a:off x="6372293" y="2510364"/>
                <a:ext cx="2476802" cy="2476800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solidFill>
                <a:srgbClr val="F39801"/>
              </a:solidFill>
              <a:ln w="25400" cap="flat" cmpd="sng" algn="ctr">
                <a:noFill/>
                <a:prstDash val="solid"/>
              </a:ln>
              <a:effectLst>
                <a:softEdge rad="0"/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kern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8" name="文本框 20"/>
            <p:cNvSpPr txBox="1">
              <a:spLocks noChangeArrowheads="1"/>
            </p:cNvSpPr>
            <p:nvPr/>
          </p:nvSpPr>
          <p:spPr bwMode="auto">
            <a:xfrm>
              <a:off x="520608" y="1243969"/>
              <a:ext cx="1482451" cy="338554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en-US" altLang="zh-CN" sz="1600" dirty="0">
                  <a:solidFill>
                    <a:schemeClr val="bg1"/>
                  </a:solidFill>
                </a:rPr>
                <a:t>CONTENTS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9" name="文本框 20"/>
            <p:cNvSpPr txBox="1">
              <a:spLocks noChangeArrowheads="1"/>
            </p:cNvSpPr>
            <p:nvPr/>
          </p:nvSpPr>
          <p:spPr bwMode="auto">
            <a:xfrm>
              <a:off x="830365" y="750133"/>
              <a:ext cx="862938" cy="46166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  <a:scene3d>
                <a:camera prst="orthographicFront"/>
                <a:lightRig rig="soft" dir="t">
                  <a:rot lat="0" lon="0" rev="10800000"/>
                </a:lightRig>
              </a:scene3d>
              <a:sp3d>
                <a:contourClr>
                  <a:srgbClr val="DDDDDD"/>
                </a:contourClr>
              </a:sp3d>
            </a:bodyPr>
            <a:lstStyle>
              <a:lvl1pPr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zh-CN" altLang="en-US" spc="150" dirty="0">
                  <a:ln w="11430"/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提纲</a:t>
              </a:r>
            </a:p>
          </p:txBody>
        </p:sp>
      </p:grp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8789B57D-EA10-41EB-8A82-71B7246E31F2}"/>
              </a:ext>
            </a:extLst>
          </p:cNvPr>
          <p:cNvSpPr/>
          <p:nvPr/>
        </p:nvSpPr>
        <p:spPr>
          <a:xfrm rot="5400000">
            <a:off x="3114635" y="2122983"/>
            <a:ext cx="523220" cy="398950"/>
          </a:xfrm>
          <a:prstGeom prst="triangle">
            <a:avLst/>
          </a:prstGeom>
          <a:solidFill>
            <a:srgbClr val="F39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id="{04B5F559-5A88-49E1-AE77-1B9708DA50F2}"/>
              </a:ext>
            </a:extLst>
          </p:cNvPr>
          <p:cNvSpPr txBox="1"/>
          <p:nvPr/>
        </p:nvSpPr>
        <p:spPr>
          <a:xfrm>
            <a:off x="1055688" y="116632"/>
            <a:ext cx="2362466" cy="494302"/>
          </a:xfrm>
          <a:prstGeom prst="rect">
            <a:avLst/>
          </a:prstGeom>
          <a:solidFill>
            <a:srgbClr val="F19903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bg1"/>
              </a:contourClr>
            </a:sp3d>
          </a:bodyPr>
          <a:lstStyle/>
          <a:p>
            <a:r>
              <a:rPr lang="zh-CN" altLang="en-US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第</a:t>
            </a:r>
            <a:r>
              <a:rPr lang="en-US" altLang="zh-CN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</a:t>
            </a:r>
            <a:r>
              <a:rPr lang="zh-CN" altLang="en-US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章  绪论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8067913" y="4581129"/>
            <a:ext cx="2336637" cy="971543"/>
            <a:chOff x="2651291" y="4814911"/>
            <a:chExt cx="2336637" cy="971543"/>
          </a:xfrm>
        </p:grpSpPr>
        <p:sp>
          <p:nvSpPr>
            <p:cNvPr id="208919" name="Text Box 23"/>
            <p:cNvSpPr txBox="1">
              <a:spLocks noChangeArrowheads="1"/>
            </p:cNvSpPr>
            <p:nvPr/>
          </p:nvSpPr>
          <p:spPr bwMode="auto">
            <a:xfrm>
              <a:off x="3344854" y="4814911"/>
              <a:ext cx="93503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0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Stud[6]</a:t>
              </a:r>
            </a:p>
          </p:txBody>
        </p:sp>
        <p:sp>
          <p:nvSpPr>
            <p:cNvPr id="208920" name="Rectangle 24"/>
            <p:cNvSpPr>
              <a:spLocks noChangeAspect="1" noChangeArrowheads="1"/>
            </p:cNvSpPr>
            <p:nvPr/>
          </p:nvSpPr>
          <p:spPr bwMode="auto">
            <a:xfrm>
              <a:off x="2651291" y="5426091"/>
              <a:ext cx="431800" cy="360363"/>
            </a:xfrm>
            <a:prstGeom prst="rect">
              <a:avLst/>
            </a:prstGeom>
            <a:solidFill>
              <a:srgbClr val="CE3B37">
                <a:alpha val="20000"/>
              </a:srgbClr>
            </a:solidFill>
            <a:ln w="28575" algn="ctr">
              <a:solidFill>
                <a:srgbClr val="F39801"/>
              </a:solidFill>
              <a:miter lim="800000"/>
              <a:headEnd/>
              <a:tailEnd/>
            </a:ln>
            <a:effectLst/>
          </p:spPr>
          <p:txBody>
            <a:bodyPr lIns="0" tIns="36000" rIns="0" bIns="0" anchor="ctr"/>
            <a:lstStyle/>
            <a:p>
              <a:pPr marL="457200" indent="-457200"/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5</a:t>
              </a:r>
            </a:p>
          </p:txBody>
        </p:sp>
        <p:sp>
          <p:nvSpPr>
            <p:cNvPr id="208921" name="Rectangle 25"/>
            <p:cNvSpPr>
              <a:spLocks noChangeArrowheads="1"/>
            </p:cNvSpPr>
            <p:nvPr/>
          </p:nvSpPr>
          <p:spPr bwMode="auto">
            <a:xfrm>
              <a:off x="3076561" y="5426091"/>
              <a:ext cx="719137" cy="360363"/>
            </a:xfrm>
            <a:prstGeom prst="rect">
              <a:avLst/>
            </a:prstGeom>
            <a:solidFill>
              <a:srgbClr val="CE3B37">
                <a:alpha val="20000"/>
              </a:srgbClr>
            </a:solidFill>
            <a:ln w="28575" algn="ctr">
              <a:solidFill>
                <a:srgbClr val="F39801"/>
              </a:solidFill>
              <a:miter lim="800000"/>
              <a:headEnd/>
              <a:tailEnd/>
            </a:ln>
            <a:effectLst/>
          </p:spPr>
          <p:txBody>
            <a:bodyPr lIns="0" tIns="36000" rIns="0" bIns="0" anchor="ctr"/>
            <a:lstStyle/>
            <a:p>
              <a:pPr marL="457200" indent="-457200"/>
              <a:r>
                <a:rPr lang="zh-CN" altLang="en-US" sz="1800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王萍</a:t>
              </a:r>
            </a:p>
          </p:txBody>
        </p:sp>
        <p:sp>
          <p:nvSpPr>
            <p:cNvPr id="208922" name="Rectangle 26"/>
            <p:cNvSpPr>
              <a:spLocks noChangeArrowheads="1"/>
            </p:cNvSpPr>
            <p:nvPr/>
          </p:nvSpPr>
          <p:spPr bwMode="auto">
            <a:xfrm>
              <a:off x="3795699" y="5426091"/>
              <a:ext cx="468000" cy="360363"/>
            </a:xfrm>
            <a:prstGeom prst="rect">
              <a:avLst/>
            </a:prstGeom>
            <a:solidFill>
              <a:srgbClr val="CE3B37">
                <a:alpha val="20000"/>
              </a:srgbClr>
            </a:solidFill>
            <a:ln w="28575" algn="ctr">
              <a:solidFill>
                <a:srgbClr val="F39801"/>
              </a:solidFill>
              <a:miter lim="800000"/>
              <a:headEnd/>
              <a:tailEnd/>
            </a:ln>
            <a:effectLst/>
          </p:spPr>
          <p:txBody>
            <a:bodyPr lIns="0" tIns="36000" rIns="0" bIns="0" anchor="ctr"/>
            <a:lstStyle/>
            <a:p>
              <a:pPr marL="457200" indent="-457200"/>
              <a:r>
                <a:rPr lang="zh-CN" altLang="en-US" sz="1800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女</a:t>
              </a:r>
            </a:p>
          </p:txBody>
        </p:sp>
        <p:sp>
          <p:nvSpPr>
            <p:cNvPr id="208923" name="Rectangle 27"/>
            <p:cNvSpPr>
              <a:spLocks noChangeArrowheads="1"/>
            </p:cNvSpPr>
            <p:nvPr/>
          </p:nvSpPr>
          <p:spPr bwMode="auto">
            <a:xfrm>
              <a:off x="4268791" y="5426091"/>
              <a:ext cx="719137" cy="360363"/>
            </a:xfrm>
            <a:prstGeom prst="rect">
              <a:avLst/>
            </a:prstGeom>
            <a:solidFill>
              <a:srgbClr val="CE3B37">
                <a:alpha val="20000"/>
              </a:srgbClr>
            </a:solidFill>
            <a:ln w="28575" algn="ctr">
              <a:solidFill>
                <a:srgbClr val="F39801"/>
              </a:solidFill>
              <a:miter lim="800000"/>
              <a:headEnd/>
              <a:tailEnd/>
            </a:ln>
            <a:effectLst/>
          </p:spPr>
          <p:txBody>
            <a:bodyPr lIns="0" tIns="36000" rIns="0" bIns="0" anchor="ctr"/>
            <a:lstStyle/>
            <a:p>
              <a:pPr marL="457200" indent="-457200"/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9901</a:t>
              </a:r>
            </a:p>
          </p:txBody>
        </p:sp>
        <p:sp>
          <p:nvSpPr>
            <p:cNvPr id="38" name="右大括号 37"/>
            <p:cNvSpPr>
              <a:spLocks noChangeAspect="1"/>
            </p:cNvSpPr>
            <p:nvPr/>
          </p:nvSpPr>
          <p:spPr>
            <a:xfrm rot="16200000">
              <a:off x="3696885" y="4219536"/>
              <a:ext cx="178595" cy="2143140"/>
            </a:xfrm>
            <a:prstGeom prst="rightBrace">
              <a:avLst/>
            </a:prstGeom>
            <a:ln w="2222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</p:grpSp>
      <p:pic>
        <p:nvPicPr>
          <p:cNvPr id="41" name="图片 40" descr="乐高玩具&#10;&#10;低可信度描述已自动生成">
            <a:extLst>
              <a:ext uri="{FF2B5EF4-FFF2-40B4-BE49-F238E27FC236}">
                <a16:creationId xmlns:a16="http://schemas.microsoft.com/office/drawing/2014/main" id="{6B1DAA7F-EF12-4BFC-B23A-A3782AE7C09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1238" flipV="1">
            <a:off x="7745188" y="1551550"/>
            <a:ext cx="7620301" cy="5134055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2474931" y="5593960"/>
            <a:ext cx="2143140" cy="751426"/>
            <a:chOff x="142844" y="4929198"/>
            <a:chExt cx="2143140" cy="751426"/>
          </a:xfrm>
        </p:grpSpPr>
        <p:sp>
          <p:nvSpPr>
            <p:cNvPr id="208900" name="Line 4"/>
            <p:cNvSpPr>
              <a:spLocks noChangeShapeType="1"/>
            </p:cNvSpPr>
            <p:nvPr/>
          </p:nvSpPr>
          <p:spPr bwMode="auto">
            <a:xfrm flipH="1" flipV="1">
              <a:off x="285720" y="4929198"/>
              <a:ext cx="0" cy="355320"/>
            </a:xfrm>
            <a:prstGeom prst="line">
              <a:avLst/>
            </a:prstGeom>
            <a:noFill/>
            <a:ln w="38100">
              <a:solidFill>
                <a:srgbClr val="F3980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8901" name="Text Box 5"/>
            <p:cNvSpPr txBox="1">
              <a:spLocks noChangeArrowheads="1"/>
            </p:cNvSpPr>
            <p:nvPr/>
          </p:nvSpPr>
          <p:spPr bwMode="auto">
            <a:xfrm>
              <a:off x="142844" y="5311292"/>
              <a:ext cx="214314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18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Stud</a:t>
              </a:r>
              <a:r>
                <a:rPr lang="zh-CN" altLang="en-US" sz="18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数组起始地址</a:t>
              </a:r>
            </a:p>
          </p:txBody>
        </p:sp>
      </p:grpSp>
      <p:sp>
        <p:nvSpPr>
          <p:cNvPr id="208917" name="Text Box 21"/>
          <p:cNvSpPr txBox="1">
            <a:spLocks noChangeArrowheads="1"/>
          </p:cNvSpPr>
          <p:nvPr/>
        </p:nvSpPr>
        <p:spPr bwMode="auto">
          <a:xfrm>
            <a:off x="7355305" y="5265332"/>
            <a:ext cx="500066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宋体" charset="-122"/>
                <a:cs typeface="Consolas" pitchFamily="49" charset="0"/>
              </a:rPr>
              <a:t>…</a:t>
            </a:r>
            <a:endParaRPr lang="en-US" altLang="zh-CN" sz="1800" dirty="0">
              <a:solidFill>
                <a:schemeClr val="tx1"/>
              </a:solidFill>
              <a:latin typeface="Consolas" pitchFamily="49" charset="0"/>
              <a:ea typeface="宋体" charset="-122"/>
              <a:cs typeface="Consolas" pitchFamily="49" charset="0"/>
            </a:endParaRPr>
          </a:p>
        </p:txBody>
      </p:sp>
      <p:graphicFrame>
        <p:nvGraphicFramePr>
          <p:cNvPr id="208992" name="Group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742040"/>
              </p:ext>
            </p:extLst>
          </p:nvPr>
        </p:nvGraphicFramePr>
        <p:xfrm>
          <a:off x="3375014" y="1455354"/>
          <a:ext cx="4968875" cy="2926080"/>
        </p:xfrm>
        <a:graphic>
          <a:graphicData uri="http://schemas.openxmlformats.org/drawingml/2006/table">
            <a:tbl>
              <a:tblPr/>
              <a:tblGrid>
                <a:gridCol w="981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8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学号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980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姓名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980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性别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980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班号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98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张斌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男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9901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刘丽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女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9902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34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李英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女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9901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陈华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男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9902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王奇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男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9901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董强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男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9902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王萍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女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9901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40" name="直接箭头连接符 39"/>
          <p:cNvCxnSpPr>
            <a:cxnSpLocks/>
            <a:endCxn id="208904" idx="0"/>
          </p:cNvCxnSpPr>
          <p:nvPr/>
        </p:nvCxnSpPr>
        <p:spPr>
          <a:xfrm flipH="1">
            <a:off x="3513954" y="2002532"/>
            <a:ext cx="205782" cy="2591296"/>
          </a:xfrm>
          <a:prstGeom prst="straightConnector1">
            <a:avLst/>
          </a:prstGeom>
          <a:ln w="2222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894619" y="6289972"/>
            <a:ext cx="2428892" cy="45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存储结构建立完毕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639243" y="836666"/>
            <a:ext cx="2932550" cy="526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学生表的逻辑结构</a:t>
            </a:r>
          </a:p>
        </p:txBody>
      </p:sp>
      <p:grpSp>
        <p:nvGrpSpPr>
          <p:cNvPr id="52" name="组合 51"/>
          <p:cNvGrpSpPr/>
          <p:nvPr/>
        </p:nvGrpSpPr>
        <p:grpSpPr>
          <a:xfrm>
            <a:off x="2403493" y="4593828"/>
            <a:ext cx="2332054" cy="957256"/>
            <a:chOff x="71406" y="3929066"/>
            <a:chExt cx="2332054" cy="957256"/>
          </a:xfrm>
        </p:grpSpPr>
        <p:sp>
          <p:nvSpPr>
            <p:cNvPr id="208904" name="Text Box 8"/>
            <p:cNvSpPr txBox="1">
              <a:spLocks noChangeArrowheads="1"/>
            </p:cNvSpPr>
            <p:nvPr/>
          </p:nvSpPr>
          <p:spPr bwMode="auto">
            <a:xfrm>
              <a:off x="714348" y="3929066"/>
              <a:ext cx="935038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altLang="zh-CN" sz="20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Stud[0]</a:t>
              </a:r>
            </a:p>
          </p:txBody>
        </p:sp>
        <p:sp>
          <p:nvSpPr>
            <p:cNvPr id="208905" name="Rectangle 9"/>
            <p:cNvSpPr>
              <a:spLocks noChangeAspect="1" noChangeArrowheads="1"/>
            </p:cNvSpPr>
            <p:nvPr/>
          </p:nvSpPr>
          <p:spPr bwMode="auto">
            <a:xfrm>
              <a:off x="71406" y="4525959"/>
              <a:ext cx="431800" cy="360363"/>
            </a:xfrm>
            <a:prstGeom prst="rect">
              <a:avLst/>
            </a:prstGeom>
            <a:solidFill>
              <a:srgbClr val="FFE985"/>
            </a:solidFill>
            <a:ln w="28575" algn="ctr">
              <a:solidFill>
                <a:srgbClr val="F39801"/>
              </a:solidFill>
              <a:miter lim="800000"/>
              <a:headEnd/>
              <a:tailEnd/>
            </a:ln>
            <a:effectLst/>
          </p:spPr>
          <p:txBody>
            <a:bodyPr lIns="0" tIns="36000" rIns="0" bIns="0" anchor="ctr"/>
            <a:lstStyle/>
            <a:p>
              <a:pPr marL="457200" indent="-457200"/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1</a:t>
              </a:r>
            </a:p>
          </p:txBody>
        </p:sp>
        <p:sp>
          <p:nvSpPr>
            <p:cNvPr id="208906" name="Rectangle 10"/>
            <p:cNvSpPr>
              <a:spLocks noChangeArrowheads="1"/>
            </p:cNvSpPr>
            <p:nvPr/>
          </p:nvSpPr>
          <p:spPr bwMode="auto">
            <a:xfrm>
              <a:off x="504794" y="4525959"/>
              <a:ext cx="719138" cy="360363"/>
            </a:xfrm>
            <a:prstGeom prst="rect">
              <a:avLst/>
            </a:prstGeom>
            <a:solidFill>
              <a:srgbClr val="FFE985"/>
            </a:solidFill>
            <a:ln w="28575" algn="ctr">
              <a:solidFill>
                <a:srgbClr val="F39801"/>
              </a:solidFill>
              <a:miter lim="800000"/>
              <a:headEnd/>
              <a:tailEnd/>
            </a:ln>
            <a:effectLst/>
          </p:spPr>
          <p:txBody>
            <a:bodyPr lIns="0" tIns="36000" rIns="0" bIns="0" anchor="ctr"/>
            <a:lstStyle/>
            <a:p>
              <a:pPr marL="457200" indent="-457200"/>
              <a:r>
                <a:rPr lang="zh-CN" altLang="en-US" sz="1800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张斌</a:t>
              </a:r>
            </a:p>
          </p:txBody>
        </p:sp>
        <p:sp>
          <p:nvSpPr>
            <p:cNvPr id="208907" name="Rectangle 11"/>
            <p:cNvSpPr>
              <a:spLocks noChangeArrowheads="1"/>
            </p:cNvSpPr>
            <p:nvPr/>
          </p:nvSpPr>
          <p:spPr bwMode="auto">
            <a:xfrm>
              <a:off x="1223931" y="4525959"/>
              <a:ext cx="468000" cy="360363"/>
            </a:xfrm>
            <a:prstGeom prst="rect">
              <a:avLst/>
            </a:prstGeom>
            <a:solidFill>
              <a:srgbClr val="FFE985"/>
            </a:solidFill>
            <a:ln w="28575" algn="ctr">
              <a:solidFill>
                <a:srgbClr val="F39801"/>
              </a:solidFill>
              <a:miter lim="800000"/>
              <a:headEnd/>
              <a:tailEnd/>
            </a:ln>
            <a:effectLst/>
          </p:spPr>
          <p:txBody>
            <a:bodyPr lIns="0" tIns="36000" rIns="0" bIns="0" anchor="ctr"/>
            <a:lstStyle/>
            <a:p>
              <a:pPr marL="457200" indent="-457200"/>
              <a:r>
                <a:rPr lang="zh-CN" altLang="en-US" sz="1800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男</a:t>
              </a:r>
            </a:p>
          </p:txBody>
        </p:sp>
        <p:sp>
          <p:nvSpPr>
            <p:cNvPr id="208908" name="Rectangle 12"/>
            <p:cNvSpPr>
              <a:spLocks noChangeArrowheads="1"/>
            </p:cNvSpPr>
            <p:nvPr/>
          </p:nvSpPr>
          <p:spPr bwMode="auto">
            <a:xfrm>
              <a:off x="1684322" y="4525959"/>
              <a:ext cx="719138" cy="360363"/>
            </a:xfrm>
            <a:prstGeom prst="rect">
              <a:avLst/>
            </a:prstGeom>
            <a:solidFill>
              <a:srgbClr val="FFE985"/>
            </a:solidFill>
            <a:ln w="28575" algn="ctr">
              <a:solidFill>
                <a:srgbClr val="F39801"/>
              </a:solidFill>
              <a:miter lim="800000"/>
              <a:headEnd/>
              <a:tailEnd/>
            </a:ln>
            <a:effectLst/>
          </p:spPr>
          <p:txBody>
            <a:bodyPr lIns="0" tIns="36000" rIns="0" bIns="0" anchor="ctr"/>
            <a:lstStyle/>
            <a:p>
              <a:pPr marL="457200" indent="-457200"/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9901</a:t>
              </a:r>
            </a:p>
          </p:txBody>
        </p:sp>
        <p:sp>
          <p:nvSpPr>
            <p:cNvPr id="36" name="右大括号 35"/>
            <p:cNvSpPr>
              <a:spLocks noChangeAspect="1"/>
            </p:cNvSpPr>
            <p:nvPr/>
          </p:nvSpPr>
          <p:spPr>
            <a:xfrm rot="16200000">
              <a:off x="1125117" y="3303983"/>
              <a:ext cx="178595" cy="2143140"/>
            </a:xfrm>
            <a:prstGeom prst="rightBrace">
              <a:avLst/>
            </a:prstGeom>
            <a:ln w="2222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4735548" y="4595417"/>
            <a:ext cx="2341589" cy="957255"/>
            <a:chOff x="2663796" y="3930654"/>
            <a:chExt cx="2341589" cy="957255"/>
          </a:xfrm>
        </p:grpSpPr>
        <p:sp>
          <p:nvSpPr>
            <p:cNvPr id="208911" name="Text Box 15"/>
            <p:cNvSpPr txBox="1">
              <a:spLocks noChangeArrowheads="1"/>
            </p:cNvSpPr>
            <p:nvPr/>
          </p:nvSpPr>
          <p:spPr bwMode="auto">
            <a:xfrm>
              <a:off x="3600421" y="3930654"/>
              <a:ext cx="93503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altLang="zh-CN" sz="20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Stud[1]</a:t>
              </a:r>
            </a:p>
          </p:txBody>
        </p:sp>
        <p:sp>
          <p:nvSpPr>
            <p:cNvPr id="208912" name="Rectangle 16"/>
            <p:cNvSpPr>
              <a:spLocks noChangeAspect="1" noChangeArrowheads="1"/>
            </p:cNvSpPr>
            <p:nvPr/>
          </p:nvSpPr>
          <p:spPr bwMode="auto">
            <a:xfrm>
              <a:off x="2663796" y="4527546"/>
              <a:ext cx="431800" cy="360363"/>
            </a:xfrm>
            <a:prstGeom prst="rect">
              <a:avLst/>
            </a:prstGeom>
            <a:solidFill>
              <a:srgbClr val="F39801"/>
            </a:solidFill>
            <a:ln w="28575" algn="ctr">
              <a:solidFill>
                <a:srgbClr val="F39801"/>
              </a:solidFill>
              <a:miter lim="800000"/>
              <a:headEnd/>
              <a:tailEnd/>
            </a:ln>
            <a:effectLst/>
          </p:spPr>
          <p:txBody>
            <a:bodyPr lIns="0" tIns="36000" rIns="0" bIns="0" anchor="ctr"/>
            <a:lstStyle/>
            <a:p>
              <a:pPr marL="457200" indent="-457200"/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8</a:t>
              </a:r>
            </a:p>
          </p:txBody>
        </p:sp>
        <p:sp>
          <p:nvSpPr>
            <p:cNvPr id="208913" name="Rectangle 17"/>
            <p:cNvSpPr>
              <a:spLocks noChangeArrowheads="1"/>
            </p:cNvSpPr>
            <p:nvPr/>
          </p:nvSpPr>
          <p:spPr bwMode="auto">
            <a:xfrm>
              <a:off x="3097183" y="4527546"/>
              <a:ext cx="719137" cy="360363"/>
            </a:xfrm>
            <a:prstGeom prst="rect">
              <a:avLst/>
            </a:prstGeom>
            <a:solidFill>
              <a:srgbClr val="F39801"/>
            </a:solidFill>
            <a:ln w="28575" algn="ctr">
              <a:solidFill>
                <a:srgbClr val="F39801"/>
              </a:solidFill>
              <a:miter lim="800000"/>
              <a:headEnd/>
              <a:tailEnd/>
            </a:ln>
            <a:effectLst/>
          </p:spPr>
          <p:txBody>
            <a:bodyPr lIns="0" tIns="36000" rIns="0" bIns="0" anchor="ctr"/>
            <a:lstStyle/>
            <a:p>
              <a:pPr marL="457200" indent="-457200"/>
              <a:r>
                <a:rPr lang="zh-CN" altLang="en-US" sz="1800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刘丽</a:t>
              </a:r>
            </a:p>
          </p:txBody>
        </p:sp>
        <p:sp>
          <p:nvSpPr>
            <p:cNvPr id="208914" name="Rectangle 18"/>
            <p:cNvSpPr>
              <a:spLocks noChangeArrowheads="1"/>
            </p:cNvSpPr>
            <p:nvPr/>
          </p:nvSpPr>
          <p:spPr bwMode="auto">
            <a:xfrm>
              <a:off x="3816321" y="4527546"/>
              <a:ext cx="468000" cy="360363"/>
            </a:xfrm>
            <a:prstGeom prst="rect">
              <a:avLst/>
            </a:prstGeom>
            <a:solidFill>
              <a:srgbClr val="F39801"/>
            </a:solidFill>
            <a:ln w="28575" algn="ctr">
              <a:solidFill>
                <a:srgbClr val="F39801"/>
              </a:solidFill>
              <a:miter lim="800000"/>
              <a:headEnd/>
              <a:tailEnd/>
            </a:ln>
            <a:effectLst/>
          </p:spPr>
          <p:txBody>
            <a:bodyPr lIns="0" tIns="36000" rIns="0" bIns="0" anchor="ctr"/>
            <a:lstStyle/>
            <a:p>
              <a:pPr marL="457200" indent="-457200"/>
              <a:r>
                <a:rPr lang="zh-CN" altLang="en-US" sz="1800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女</a:t>
              </a:r>
            </a:p>
          </p:txBody>
        </p:sp>
        <p:sp>
          <p:nvSpPr>
            <p:cNvPr id="208915" name="Rectangle 19"/>
            <p:cNvSpPr>
              <a:spLocks noChangeArrowheads="1"/>
            </p:cNvSpPr>
            <p:nvPr/>
          </p:nvSpPr>
          <p:spPr bwMode="auto">
            <a:xfrm>
              <a:off x="4286248" y="4527546"/>
              <a:ext cx="719137" cy="360363"/>
            </a:xfrm>
            <a:prstGeom prst="rect">
              <a:avLst/>
            </a:prstGeom>
            <a:solidFill>
              <a:srgbClr val="F39801"/>
            </a:solidFill>
            <a:ln w="28575" algn="ctr">
              <a:solidFill>
                <a:srgbClr val="F39801"/>
              </a:solidFill>
              <a:miter lim="800000"/>
              <a:headEnd/>
              <a:tailEnd/>
            </a:ln>
            <a:effectLst/>
          </p:spPr>
          <p:txBody>
            <a:bodyPr lIns="0" tIns="36000" rIns="0" bIns="0" anchor="ctr"/>
            <a:lstStyle/>
            <a:p>
              <a:pPr marL="457200" indent="-457200"/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9902</a:t>
              </a:r>
            </a:p>
          </p:txBody>
        </p:sp>
        <p:sp>
          <p:nvSpPr>
            <p:cNvPr id="37" name="右大括号 36"/>
            <p:cNvSpPr>
              <a:spLocks noChangeAspect="1"/>
            </p:cNvSpPr>
            <p:nvPr/>
          </p:nvSpPr>
          <p:spPr>
            <a:xfrm rot="16200000">
              <a:off x="3768322" y="3303984"/>
              <a:ext cx="178595" cy="2143140"/>
            </a:xfrm>
            <a:prstGeom prst="rightBrace">
              <a:avLst/>
            </a:prstGeom>
            <a:ln w="2222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</p:grpSp>
      <p:cxnSp>
        <p:nvCxnSpPr>
          <p:cNvPr id="45" name="直接箭头连接符 44"/>
          <p:cNvCxnSpPr>
            <a:cxnSpLocks/>
            <a:endCxn id="208911" idx="0"/>
          </p:cNvCxnSpPr>
          <p:nvPr/>
        </p:nvCxnSpPr>
        <p:spPr>
          <a:xfrm>
            <a:off x="3981473" y="2348880"/>
            <a:ext cx="2158218" cy="2246536"/>
          </a:xfrm>
          <a:prstGeom prst="straightConnector1">
            <a:avLst/>
          </a:prstGeom>
          <a:ln w="2222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cxnSpLocks/>
          </p:cNvCxnSpPr>
          <p:nvPr/>
        </p:nvCxnSpPr>
        <p:spPr>
          <a:xfrm>
            <a:off x="4024019" y="3998036"/>
            <a:ext cx="5121547" cy="990173"/>
          </a:xfrm>
          <a:prstGeom prst="straightConnector1">
            <a:avLst/>
          </a:prstGeom>
          <a:ln w="2222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318729" y="780746"/>
            <a:ext cx="1928826" cy="52617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映射过程：</a:t>
            </a:r>
          </a:p>
        </p:txBody>
      </p:sp>
      <p:sp>
        <p:nvSpPr>
          <p:cNvPr id="39" name="TextBox 3">
            <a:extLst>
              <a:ext uri="{FF2B5EF4-FFF2-40B4-BE49-F238E27FC236}">
                <a16:creationId xmlns:a16="http://schemas.microsoft.com/office/drawing/2014/main" id="{F5ADA713-23D3-4EED-8CBE-1939FF6512A5}"/>
              </a:ext>
            </a:extLst>
          </p:cNvPr>
          <p:cNvSpPr txBox="1"/>
          <p:nvPr/>
        </p:nvSpPr>
        <p:spPr>
          <a:xfrm>
            <a:off x="1055688" y="116632"/>
            <a:ext cx="3888184" cy="494302"/>
          </a:xfrm>
          <a:prstGeom prst="rect">
            <a:avLst/>
          </a:prstGeom>
          <a:solidFill>
            <a:srgbClr val="F19903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bg1"/>
              </a:contourClr>
            </a:sp3d>
          </a:bodyPr>
          <a:lstStyle/>
          <a:p>
            <a:r>
              <a:rPr lang="en-US" altLang="zh-CN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 </a:t>
            </a:r>
            <a:r>
              <a:rPr lang="zh-CN" altLang="en-US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什么是数据结构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917" grpId="0"/>
      <p:bldP spid="4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2135187" y="3299352"/>
            <a:ext cx="9001126" cy="1023902"/>
            <a:chOff x="928289" y="2586740"/>
            <a:chExt cx="9001126" cy="1023902"/>
          </a:xfrm>
        </p:grpSpPr>
        <p:sp>
          <p:nvSpPr>
            <p:cNvPr id="210947" name="Text Box 3"/>
            <p:cNvSpPr txBox="1">
              <a:spLocks noChangeArrowheads="1"/>
            </p:cNvSpPr>
            <p:nvPr/>
          </p:nvSpPr>
          <p:spPr bwMode="auto">
            <a:xfrm>
              <a:off x="928289" y="2742741"/>
              <a:ext cx="3960813" cy="372385"/>
            </a:xfrm>
            <a:prstGeom prst="rect">
              <a:avLst/>
            </a:prstGeom>
            <a:noFill/>
            <a:ln w="57150" algn="ctr">
              <a:noFill/>
              <a:miter lim="800000"/>
              <a:headEnd/>
              <a:tailEnd type="none" w="lg" len="lg"/>
            </a:ln>
            <a:effectLst/>
          </p:spPr>
          <p:txBody>
            <a:bodyPr tIns="76176" bIns="0">
              <a:spAutoFit/>
            </a:bodyPr>
            <a:lstStyle/>
            <a:p>
              <a:pPr marL="457200" indent="-457200" algn="l"/>
              <a:r>
                <a:rPr lang="zh-CN" altLang="en-US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这种存储结构的特点：　　</a:t>
              </a:r>
            </a:p>
          </p:txBody>
        </p:sp>
        <p:sp>
          <p:nvSpPr>
            <p:cNvPr id="210948" name="Text Box 4"/>
            <p:cNvSpPr txBox="1">
              <a:spLocks noChangeArrowheads="1"/>
            </p:cNvSpPr>
            <p:nvPr/>
          </p:nvSpPr>
          <p:spPr bwMode="auto">
            <a:xfrm>
              <a:off x="4357252" y="2586740"/>
              <a:ext cx="5572163" cy="1023902"/>
            </a:xfrm>
            <a:prstGeom prst="rect">
              <a:avLst/>
            </a:prstGeom>
            <a:noFill/>
            <a:ln>
              <a:solidFill>
                <a:srgbClr val="F39801"/>
              </a:solidFill>
              <a:headEnd/>
              <a:tailEnd type="none" w="lg" len="lg"/>
            </a:ln>
            <a:effectLst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lIns="180000" tIns="108000" bIns="108000">
              <a:spAutoFit/>
            </a:bodyPr>
            <a:lstStyle/>
            <a:p>
              <a:pPr marL="457200" indent="-457200" algn="l">
                <a:lnSpc>
                  <a:spcPct val="100000"/>
                </a:lnSpc>
                <a:buClr>
                  <a:srgbClr val="F39801"/>
                </a:buClr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所有元素占用一整块内存空间。</a:t>
              </a:r>
            </a:p>
            <a:p>
              <a:pPr marL="457200" indent="-457200" algn="l">
                <a:lnSpc>
                  <a:spcPct val="100000"/>
                </a:lnSpc>
                <a:buClr>
                  <a:srgbClr val="F39801"/>
                </a:buClr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逻辑上相邻的元素，物理上也相邻。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392144" y="5018966"/>
            <a:ext cx="2143140" cy="1007112"/>
            <a:chOff x="1142976" y="4711734"/>
            <a:chExt cx="2143140" cy="1007112"/>
          </a:xfrm>
        </p:grpSpPr>
        <p:sp>
          <p:nvSpPr>
            <p:cNvPr id="5" name="TextBox 4"/>
            <p:cNvSpPr txBox="1"/>
            <p:nvPr/>
          </p:nvSpPr>
          <p:spPr>
            <a:xfrm>
              <a:off x="1142976" y="5327218"/>
              <a:ext cx="2143140" cy="391628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tIns="72000" bIns="72000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顺序存储结构</a:t>
              </a:r>
            </a:p>
          </p:txBody>
        </p:sp>
        <p:sp>
          <p:nvSpPr>
            <p:cNvPr id="6" name="下箭头 5"/>
            <p:cNvSpPr/>
            <p:nvPr/>
          </p:nvSpPr>
          <p:spPr bwMode="auto">
            <a:xfrm>
              <a:off x="2000232" y="4711734"/>
              <a:ext cx="603994" cy="447113"/>
            </a:xfrm>
            <a:prstGeom prst="downArrow">
              <a:avLst/>
            </a:prstGeom>
            <a:gradFill>
              <a:gsLst>
                <a:gs pos="0">
                  <a:srgbClr val="CE3B37"/>
                </a:gs>
                <a:gs pos="100000">
                  <a:srgbClr val="FFE985"/>
                </a:gs>
              </a:gsLst>
            </a:gradFill>
            <a:ln>
              <a:noFill/>
              <a:headEnd type="none" w="med" len="med"/>
              <a:tailEnd type="stealth" w="lg" len="lg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76176" rIns="9144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457200" indent="-457200"/>
              <a:endParaRPr lang="zh-CN" altLang="en-US">
                <a:solidFill>
                  <a:schemeClr val="tx1"/>
                </a:solidFill>
                <a:latin typeface="Consolas" pitchFamily="49" charset="0"/>
                <a:ea typeface="楷体_GB2312" pitchFamily="49" charset="-122"/>
                <a:cs typeface="Consolas" pitchFamily="49" charset="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7741496" y="1584682"/>
            <a:ext cx="1643074" cy="500066"/>
          </a:xfrm>
          <a:prstGeom prst="rect">
            <a:avLst/>
          </a:prstGeom>
          <a:gradFill>
            <a:gsLst>
              <a:gs pos="0">
                <a:srgbClr val="CE3B37"/>
              </a:gs>
              <a:gs pos="100000">
                <a:schemeClr val="accent4">
                  <a:tint val="15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384570" y="1584682"/>
            <a:ext cx="1643074" cy="500066"/>
          </a:xfrm>
          <a:prstGeom prst="rect">
            <a:avLst/>
          </a:prstGeom>
          <a:gradFill>
            <a:gsLst>
              <a:gs pos="0">
                <a:srgbClr val="CE3B37"/>
              </a:gs>
              <a:gs pos="100000">
                <a:schemeClr val="accent4">
                  <a:tint val="15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84372" y="1156055"/>
            <a:ext cx="1428760" cy="34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Stud[</a:t>
            </a:r>
            <a:r>
              <a:rPr lang="en-US" altLang="zh-CN" sz="2000" i="1" dirty="0" err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]</a:t>
            </a:r>
            <a:endParaRPr lang="zh-CN" altLang="en-US" sz="20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84570" y="1156055"/>
            <a:ext cx="1428760" cy="34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Stud[</a:t>
            </a:r>
            <a:r>
              <a:rPr lang="en-US" altLang="zh-CN" sz="2000" i="1" dirty="0" err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i</a:t>
            </a:r>
            <a:r>
              <a:rPr lang="en-US" altLang="zh-CN" sz="2000" dirty="0" err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+1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]</a:t>
            </a:r>
            <a:endParaRPr lang="zh-CN" altLang="en-US" sz="20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04015" y="1142941"/>
            <a:ext cx="1428760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直接映射</a:t>
            </a:r>
          </a:p>
        </p:txBody>
      </p:sp>
      <p:sp>
        <p:nvSpPr>
          <p:cNvPr id="12" name="椭圆 11"/>
          <p:cNvSpPr/>
          <p:nvPr/>
        </p:nvSpPr>
        <p:spPr>
          <a:xfrm>
            <a:off x="2737190" y="1578517"/>
            <a:ext cx="571504" cy="500400"/>
          </a:xfrm>
          <a:prstGeom prst="ellipse">
            <a:avLst/>
          </a:prstGeom>
          <a:gradFill>
            <a:gsLst>
              <a:gs pos="0">
                <a:srgbClr val="F39801"/>
              </a:gs>
              <a:gs pos="100000">
                <a:schemeClr val="accent6">
                  <a:lumMod val="20000"/>
                  <a:lumOff val="8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780914" y="1584348"/>
            <a:ext cx="571504" cy="500400"/>
          </a:xfrm>
          <a:prstGeom prst="ellipse">
            <a:avLst/>
          </a:prstGeom>
          <a:gradFill>
            <a:gsLst>
              <a:gs pos="0">
                <a:srgbClr val="F39801"/>
              </a:gs>
              <a:gs pos="100000">
                <a:schemeClr val="accent6">
                  <a:lumMod val="20000"/>
                  <a:lumOff val="8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右箭头 13"/>
          <p:cNvSpPr/>
          <p:nvPr/>
        </p:nvSpPr>
        <p:spPr>
          <a:xfrm>
            <a:off x="5296858" y="1584682"/>
            <a:ext cx="1643074" cy="528188"/>
          </a:xfrm>
          <a:prstGeom prst="rightArrow">
            <a:avLst/>
          </a:prstGeom>
          <a:gradFill flip="none" rotWithShape="1">
            <a:gsLst>
              <a:gs pos="0">
                <a:srgbClr val="FFE985"/>
              </a:gs>
              <a:gs pos="100000">
                <a:srgbClr val="CE3B37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94964" y="2141976"/>
            <a:ext cx="3071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两个逻辑上相邻元素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15864" y="2141976"/>
            <a:ext cx="2783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存储空间也相邻</a:t>
            </a: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4C1EDF34-E1AC-4B2F-88ED-7836A2C7F785}"/>
              </a:ext>
            </a:extLst>
          </p:cNvPr>
          <p:cNvSpPr txBox="1"/>
          <p:nvPr/>
        </p:nvSpPr>
        <p:spPr>
          <a:xfrm>
            <a:off x="1055688" y="116632"/>
            <a:ext cx="3888184" cy="494302"/>
          </a:xfrm>
          <a:prstGeom prst="rect">
            <a:avLst/>
          </a:prstGeom>
          <a:solidFill>
            <a:srgbClr val="F19903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bg1"/>
              </a:contourClr>
            </a:sp3d>
          </a:bodyPr>
          <a:lstStyle/>
          <a:p>
            <a:r>
              <a:rPr lang="en-US" altLang="zh-CN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 </a:t>
            </a:r>
            <a:r>
              <a:rPr lang="zh-CN" altLang="en-US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什么是数据结构</a:t>
            </a:r>
          </a:p>
        </p:txBody>
      </p:sp>
      <p:pic>
        <p:nvPicPr>
          <p:cNvPr id="3" name="图片 2" descr="卡通人物&#10;&#10;中度可信度描述已自动生成">
            <a:extLst>
              <a:ext uri="{FF2B5EF4-FFF2-40B4-BE49-F238E27FC236}">
                <a16:creationId xmlns:a16="http://schemas.microsoft.com/office/drawing/2014/main" id="{6CD487F1-E732-4228-915B-0D6FECC374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23920" flipH="1">
            <a:off x="3297320" y="3983695"/>
            <a:ext cx="3114269" cy="3114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乐高玩具&#10;&#10;低可信度描述已自动生成">
            <a:extLst>
              <a:ext uri="{FF2B5EF4-FFF2-40B4-BE49-F238E27FC236}">
                <a16:creationId xmlns:a16="http://schemas.microsoft.com/office/drawing/2014/main" id="{FEA1130F-A35C-4A29-9771-A9EF6AA32F2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2639">
            <a:off x="7887757" y="2087968"/>
            <a:ext cx="7620301" cy="5134055"/>
          </a:xfrm>
          <a:prstGeom prst="rect">
            <a:avLst/>
          </a:prstGeom>
        </p:spPr>
      </p:pic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2488381" y="3363006"/>
            <a:ext cx="7215238" cy="3206208"/>
          </a:xfrm>
          <a:prstGeom prst="rect">
            <a:avLst/>
          </a:prstGeom>
          <a:solidFill>
            <a:srgbClr val="F2F2F2"/>
          </a:solidFill>
          <a:ln>
            <a:solidFill>
              <a:srgbClr val="F39801"/>
            </a:solidFill>
            <a:headEnd/>
            <a:tailEnd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216000" tIns="216000" bIns="21600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sz="1800" dirty="0" err="1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typedef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</a:t>
            </a:r>
            <a:r>
              <a:rPr lang="en-US" altLang="zh-CN" sz="1800" dirty="0" err="1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struct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</a:t>
            </a:r>
            <a:r>
              <a:rPr lang="en-US" altLang="zh-CN" sz="1800" dirty="0" err="1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studnode</a:t>
            </a:r>
            <a:endParaRPr lang="en-US" altLang="zh-CN" sz="1800" dirty="0">
              <a:solidFill>
                <a:schemeClr val="tx1"/>
              </a:solidFill>
              <a:latin typeface="Consolas" pitchFamily="49" charset="0"/>
              <a:ea typeface="仿宋" pitchFamily="49" charset="-122"/>
              <a:cs typeface="Consolas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{  int 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no; 	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	</a:t>
            </a:r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//</a:t>
            </a:r>
            <a:r>
              <a:rPr lang="zh-CN" altLang="en-US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存储学号</a:t>
            </a:r>
          </a:p>
          <a:p>
            <a:pPr algn="just">
              <a:lnSpc>
                <a:spcPct val="100000"/>
              </a:lnSpc>
            </a:pPr>
            <a:r>
              <a:rPr lang="zh-CN" altLang="en-US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char 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name[8];      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</a:t>
            </a:r>
            <a:r>
              <a:rPr lang="en-US" altLang="zh-CN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//</a:t>
            </a:r>
            <a:r>
              <a:rPr lang="zh-CN" altLang="en-US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存储姓名</a:t>
            </a:r>
          </a:p>
          <a:p>
            <a:pPr algn="just">
              <a:lnSpc>
                <a:spcPct val="100000"/>
              </a:lnSpc>
            </a:pPr>
            <a:r>
              <a:rPr lang="zh-CN" altLang="en-US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char 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sex[2];         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</a:t>
            </a:r>
            <a:r>
              <a:rPr lang="en-US" altLang="zh-CN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//</a:t>
            </a:r>
            <a:r>
              <a:rPr lang="zh-CN" altLang="en-US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存储性别</a:t>
            </a:r>
          </a:p>
          <a:p>
            <a:pPr algn="just">
              <a:lnSpc>
                <a:spcPct val="100000"/>
              </a:lnSpc>
            </a:pPr>
            <a:r>
              <a:rPr lang="zh-CN" altLang="en-US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char 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class[4];       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</a:t>
            </a:r>
            <a:r>
              <a:rPr lang="en-US" altLang="zh-CN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//</a:t>
            </a:r>
            <a:r>
              <a:rPr lang="zh-CN" altLang="en-US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存储班号</a:t>
            </a:r>
          </a:p>
          <a:p>
            <a:pPr algn="just">
              <a:lnSpc>
                <a:spcPct val="100000"/>
              </a:lnSpc>
            </a:pPr>
            <a:r>
              <a:rPr lang="zh-CN" altLang="en-US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struct </a:t>
            </a:r>
            <a:r>
              <a:rPr lang="en-US" altLang="zh-CN" sz="1800" dirty="0" err="1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studnode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*next;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</a:t>
            </a:r>
            <a:r>
              <a:rPr lang="en-US" altLang="zh-CN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//</a:t>
            </a:r>
            <a:r>
              <a:rPr lang="zh-CN" altLang="en-US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存储指向下一个学生的指针</a:t>
            </a:r>
          </a:p>
          <a:p>
            <a:pPr algn="just">
              <a:lnSpc>
                <a:spcPct val="100000"/>
              </a:lnSpc>
            </a:pP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}  </a:t>
            </a:r>
            <a:r>
              <a:rPr lang="en-US" altLang="zh-CN" sz="1800" dirty="0" err="1">
                <a:solidFill>
                  <a:srgbClr val="C00000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StudType</a:t>
            </a:r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；</a:t>
            </a:r>
          </a:p>
        </p:txBody>
      </p:sp>
      <p:sp>
        <p:nvSpPr>
          <p:cNvPr id="57456" name="Text Box 2160"/>
          <p:cNvSpPr txBox="1">
            <a:spLocks noChangeArrowheads="1"/>
          </p:cNvSpPr>
          <p:nvPr/>
        </p:nvSpPr>
        <p:spPr bwMode="auto">
          <a:xfrm>
            <a:off x="2207568" y="2624526"/>
            <a:ext cx="696279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00000"/>
              </a:lnSpc>
            </a:pP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存放学生表的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链表的结点类型</a:t>
            </a:r>
            <a:r>
              <a:rPr lang="en-US" altLang="zh-CN" dirty="0" err="1">
                <a:solidFill>
                  <a:srgbClr val="C00000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StudType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声明如下：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7528" y="2093054"/>
            <a:ext cx="5072098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rgbClr val="F3980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Wingdings"/>
              </a:rPr>
              <a:t> 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学生表存储结构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2—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链表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3CE65633-925A-40CB-8C36-41CA23A2392C}"/>
              </a:ext>
            </a:extLst>
          </p:cNvPr>
          <p:cNvSpPr txBox="1"/>
          <p:nvPr/>
        </p:nvSpPr>
        <p:spPr>
          <a:xfrm>
            <a:off x="1055688" y="116632"/>
            <a:ext cx="3888184" cy="494302"/>
          </a:xfrm>
          <a:prstGeom prst="rect">
            <a:avLst/>
          </a:prstGeom>
          <a:solidFill>
            <a:srgbClr val="F19903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bg1"/>
              </a:contourClr>
            </a:sp3d>
          </a:bodyPr>
          <a:lstStyle/>
          <a:p>
            <a:r>
              <a:rPr lang="en-US" altLang="zh-CN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 </a:t>
            </a:r>
            <a:r>
              <a:rPr lang="zh-CN" altLang="en-US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什么是数据结构</a:t>
            </a:r>
          </a:p>
        </p:txBody>
      </p:sp>
      <p:sp>
        <p:nvSpPr>
          <p:cNvPr id="11" name="Text Box 10">
            <a:extLst>
              <a:ext uri="{FF2B5EF4-FFF2-40B4-BE49-F238E27FC236}">
                <a16:creationId xmlns:a16="http://schemas.microsoft.com/office/drawing/2014/main" id="{15C2A520-DDC2-4A14-9B54-FE3F173AA7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7988" y="1525387"/>
            <a:ext cx="3643338" cy="3877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2pPr>
            <a:lvl3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3pPr>
            <a:lvl4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4pPr>
            <a:lvl5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5pPr>
            <a:lvl6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6pPr>
            <a:lvl7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7pPr>
            <a:lvl8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8pPr>
            <a:lvl9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2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、数据的存储结构表示</a:t>
            </a:r>
          </a:p>
        </p:txBody>
      </p:sp>
      <p:sp>
        <p:nvSpPr>
          <p:cNvPr id="12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C4B1D59-9AED-4CC4-BB41-3518077DE1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4357718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1.1.1 </a:t>
            </a:r>
            <a:r>
              <a:rPr lang="en-US" altLang="zh-CN" sz="2800" b="0" dirty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lang="zh-CN" altLang="en-US" sz="2800" b="0" dirty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数据结构的定义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4475666" y="4293096"/>
            <a:ext cx="2941638" cy="396875"/>
            <a:chOff x="1611301" y="4005264"/>
            <a:chExt cx="2941638" cy="396875"/>
          </a:xfrm>
        </p:grpSpPr>
        <p:sp>
          <p:nvSpPr>
            <p:cNvPr id="57348" name="Rectangle 4"/>
            <p:cNvSpPr>
              <a:spLocks noChangeArrowheads="1"/>
            </p:cNvSpPr>
            <p:nvPr/>
          </p:nvSpPr>
          <p:spPr bwMode="auto">
            <a:xfrm>
              <a:off x="1611301" y="4005264"/>
              <a:ext cx="485775" cy="396875"/>
            </a:xfrm>
            <a:prstGeom prst="rect">
              <a:avLst/>
            </a:prstGeom>
            <a:gradFill>
              <a:gsLst>
                <a:gs pos="0">
                  <a:srgbClr val="F39801"/>
                </a:gs>
                <a:gs pos="100000">
                  <a:srgbClr val="FFE985">
                    <a:lumMod val="99000"/>
                  </a:srgbClr>
                </a:gs>
              </a:gsLst>
            </a:gradFill>
            <a:ln>
              <a:noFill/>
              <a:headEnd/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en-US" altLang="zh-CN" sz="1800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1</a:t>
              </a:r>
            </a:p>
          </p:txBody>
        </p:sp>
        <p:sp>
          <p:nvSpPr>
            <p:cNvPr id="57349" name="Rectangle 5"/>
            <p:cNvSpPr>
              <a:spLocks noChangeArrowheads="1"/>
            </p:cNvSpPr>
            <p:nvPr/>
          </p:nvSpPr>
          <p:spPr bwMode="auto">
            <a:xfrm>
              <a:off x="2039926" y="4005264"/>
              <a:ext cx="790575" cy="396875"/>
            </a:xfrm>
            <a:prstGeom prst="rect">
              <a:avLst/>
            </a:prstGeom>
            <a:gradFill>
              <a:gsLst>
                <a:gs pos="0">
                  <a:srgbClr val="F39801"/>
                </a:gs>
                <a:gs pos="100000">
                  <a:srgbClr val="FFE985">
                    <a:lumMod val="99000"/>
                  </a:srgbClr>
                </a:gs>
              </a:gsLst>
            </a:gradFill>
            <a:ln>
              <a:noFill/>
              <a:headEnd/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zh-CN" altLang="en-US" sz="1800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张斌</a:t>
              </a:r>
            </a:p>
          </p:txBody>
        </p:sp>
        <p:sp>
          <p:nvSpPr>
            <p:cNvPr id="57350" name="Rectangle 6"/>
            <p:cNvSpPr>
              <a:spLocks noChangeArrowheads="1"/>
            </p:cNvSpPr>
            <p:nvPr/>
          </p:nvSpPr>
          <p:spPr bwMode="auto">
            <a:xfrm>
              <a:off x="2801926" y="4005264"/>
              <a:ext cx="457200" cy="396875"/>
            </a:xfrm>
            <a:prstGeom prst="rect">
              <a:avLst/>
            </a:prstGeom>
            <a:gradFill>
              <a:gsLst>
                <a:gs pos="0">
                  <a:srgbClr val="F39801"/>
                </a:gs>
                <a:gs pos="100000">
                  <a:srgbClr val="FFE985">
                    <a:lumMod val="99000"/>
                  </a:srgbClr>
                </a:gs>
              </a:gsLst>
            </a:gradFill>
            <a:ln>
              <a:noFill/>
              <a:headEnd/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zh-CN" altLang="en-US" sz="18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男</a:t>
              </a:r>
            </a:p>
          </p:txBody>
        </p:sp>
        <p:sp>
          <p:nvSpPr>
            <p:cNvPr id="57351" name="Rectangle 7"/>
            <p:cNvSpPr>
              <a:spLocks noChangeArrowheads="1"/>
            </p:cNvSpPr>
            <p:nvPr/>
          </p:nvSpPr>
          <p:spPr bwMode="auto">
            <a:xfrm>
              <a:off x="3230551" y="4005264"/>
              <a:ext cx="863600" cy="396875"/>
            </a:xfrm>
            <a:prstGeom prst="rect">
              <a:avLst/>
            </a:prstGeom>
            <a:gradFill>
              <a:gsLst>
                <a:gs pos="0">
                  <a:srgbClr val="F39801"/>
                </a:gs>
                <a:gs pos="100000">
                  <a:srgbClr val="FFE985">
                    <a:lumMod val="99000"/>
                  </a:srgbClr>
                </a:gs>
              </a:gsLst>
            </a:gradFill>
            <a:ln>
              <a:noFill/>
              <a:headEnd/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en-US" altLang="zh-CN" sz="1800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9901</a:t>
              </a:r>
            </a:p>
          </p:txBody>
        </p:sp>
        <p:sp>
          <p:nvSpPr>
            <p:cNvPr id="57352" name="Rectangle 8"/>
            <p:cNvSpPr>
              <a:spLocks noChangeArrowheads="1"/>
            </p:cNvSpPr>
            <p:nvPr/>
          </p:nvSpPr>
          <p:spPr bwMode="auto">
            <a:xfrm>
              <a:off x="4067164" y="4005264"/>
              <a:ext cx="485775" cy="396875"/>
            </a:xfrm>
            <a:prstGeom prst="rect">
              <a:avLst/>
            </a:prstGeom>
            <a:gradFill>
              <a:gsLst>
                <a:gs pos="0">
                  <a:srgbClr val="F39801"/>
                </a:gs>
                <a:gs pos="100000">
                  <a:srgbClr val="FFE985">
                    <a:lumMod val="99000"/>
                  </a:srgbClr>
                </a:gs>
              </a:gsLst>
            </a:gradFill>
            <a:ln>
              <a:noFill/>
              <a:headEnd/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tIns="0" bIns="0"/>
            <a:lstStyle/>
            <a:p>
              <a:pPr eaLnBrk="0" hangingPunct="0">
                <a:lnSpc>
                  <a:spcPct val="112000"/>
                </a:lnSpc>
                <a:spcBef>
                  <a:spcPct val="0"/>
                </a:spcBef>
              </a:pPr>
              <a:endParaRPr kumimoji="0" lang="en-US" altLang="zh-CN" sz="1800" b="0">
                <a:solidFill>
                  <a:schemeClr val="tx1"/>
                </a:solidFill>
                <a:latin typeface="Consolas" pitchFamily="49" charset="0"/>
                <a:ea typeface="宋体" charset="-122"/>
                <a:cs typeface="Consolas" pitchFamily="49" charset="0"/>
              </a:endParaRPr>
            </a:p>
            <a:p>
              <a:pPr eaLnBrk="0" hangingPunct="0">
                <a:lnSpc>
                  <a:spcPct val="112000"/>
                </a:lnSpc>
                <a:spcBef>
                  <a:spcPct val="0"/>
                </a:spcBef>
              </a:pPr>
              <a:endParaRPr kumimoji="0" lang="en-US" altLang="zh-CN" sz="1800" b="0">
                <a:solidFill>
                  <a:schemeClr val="tx1"/>
                </a:solidFill>
                <a:latin typeface="Consolas" pitchFamily="49" charset="0"/>
                <a:ea typeface="宋体" charset="-122"/>
                <a:cs typeface="Consolas" pitchFamily="49" charset="0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814888" y="4365907"/>
            <a:ext cx="2630616" cy="923934"/>
            <a:chOff x="107950" y="4005264"/>
            <a:chExt cx="1473280" cy="923934"/>
          </a:xfrm>
        </p:grpSpPr>
        <p:sp>
          <p:nvSpPr>
            <p:cNvPr id="57347" name="Rectangle 3"/>
            <p:cNvSpPr>
              <a:spLocks noChangeArrowheads="1"/>
            </p:cNvSpPr>
            <p:nvPr/>
          </p:nvSpPr>
          <p:spPr bwMode="auto">
            <a:xfrm>
              <a:off x="107950" y="4005264"/>
              <a:ext cx="1035026" cy="923934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 type="none" w="sm" len="sm"/>
            </a:ln>
            <a:effectLst/>
          </p:spPr>
          <p:txBody>
            <a:bodyPr tIns="0" bIns="0"/>
            <a:lstStyle/>
            <a:p>
              <a:pPr algn="just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链表首结点地址</a:t>
              </a:r>
              <a:r>
                <a:rPr kumimoji="0" lang="en-US" altLang="zh-CN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head</a:t>
              </a:r>
            </a:p>
            <a:p>
              <a:pPr algn="just" eaLnBrk="0" hangingPunct="0">
                <a:lnSpc>
                  <a:spcPct val="112000"/>
                </a:lnSpc>
                <a:spcBef>
                  <a:spcPct val="0"/>
                </a:spcBef>
              </a:pPr>
              <a:endParaRPr kumimoji="0" lang="en-US" altLang="zh-CN" sz="105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57362" name="Line 18"/>
            <p:cNvSpPr>
              <a:spLocks noChangeShapeType="1"/>
            </p:cNvSpPr>
            <p:nvPr/>
          </p:nvSpPr>
          <p:spPr bwMode="auto">
            <a:xfrm>
              <a:off x="1182677" y="4203700"/>
              <a:ext cx="398553" cy="12318"/>
            </a:xfrm>
            <a:prstGeom prst="line">
              <a:avLst/>
            </a:prstGeom>
            <a:noFill/>
            <a:ln w="38100">
              <a:solidFill>
                <a:srgbClr val="F39801"/>
              </a:solidFill>
              <a:round/>
              <a:headEnd/>
              <a:tailEnd type="triangle" w="sm" len="sm"/>
            </a:ln>
            <a:effectLst/>
          </p:spPr>
          <p:txBody>
            <a:bodyPr/>
            <a:lstStyle/>
            <a:p>
              <a:endParaRPr lang="zh-CN" altLang="en-US" sz="32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4459611" y="4725144"/>
            <a:ext cx="2952750" cy="650331"/>
            <a:chOff x="1600189" y="4361409"/>
            <a:chExt cx="2952750" cy="650331"/>
          </a:xfrm>
        </p:grpSpPr>
        <p:sp>
          <p:nvSpPr>
            <p:cNvPr id="57408" name="Rectangle 64"/>
            <p:cNvSpPr>
              <a:spLocks noChangeArrowheads="1"/>
            </p:cNvSpPr>
            <p:nvPr/>
          </p:nvSpPr>
          <p:spPr bwMode="auto">
            <a:xfrm>
              <a:off x="1600189" y="4614864"/>
              <a:ext cx="485775" cy="396875"/>
            </a:xfrm>
            <a:prstGeom prst="rect">
              <a:avLst/>
            </a:prstGeom>
            <a:gradFill>
              <a:gsLst>
                <a:gs pos="0">
                  <a:srgbClr val="F39801"/>
                </a:gs>
                <a:gs pos="100000">
                  <a:srgbClr val="FFE985"/>
                </a:gs>
              </a:gsLst>
            </a:gradFill>
            <a:ln>
              <a:noFill/>
              <a:headEnd/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en-US" altLang="zh-CN" sz="1800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8</a:t>
              </a:r>
            </a:p>
          </p:txBody>
        </p:sp>
        <p:sp>
          <p:nvSpPr>
            <p:cNvPr id="57409" name="Rectangle 65"/>
            <p:cNvSpPr>
              <a:spLocks noChangeArrowheads="1"/>
            </p:cNvSpPr>
            <p:nvPr/>
          </p:nvSpPr>
          <p:spPr bwMode="auto">
            <a:xfrm>
              <a:off x="2039927" y="4614864"/>
              <a:ext cx="790575" cy="396875"/>
            </a:xfrm>
            <a:prstGeom prst="rect">
              <a:avLst/>
            </a:prstGeom>
            <a:gradFill>
              <a:gsLst>
                <a:gs pos="0">
                  <a:srgbClr val="F39801"/>
                </a:gs>
                <a:gs pos="100000">
                  <a:srgbClr val="FFE985"/>
                </a:gs>
              </a:gsLst>
            </a:gradFill>
            <a:ln>
              <a:noFill/>
              <a:headEnd/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zh-CN" altLang="en-US" sz="1800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刘丽</a:t>
              </a:r>
            </a:p>
          </p:txBody>
        </p:sp>
        <p:sp>
          <p:nvSpPr>
            <p:cNvPr id="57410" name="Rectangle 66"/>
            <p:cNvSpPr>
              <a:spLocks noChangeArrowheads="1"/>
            </p:cNvSpPr>
            <p:nvPr/>
          </p:nvSpPr>
          <p:spPr bwMode="auto">
            <a:xfrm>
              <a:off x="2801927" y="4614864"/>
              <a:ext cx="457200" cy="396875"/>
            </a:xfrm>
            <a:prstGeom prst="rect">
              <a:avLst/>
            </a:prstGeom>
            <a:gradFill>
              <a:gsLst>
                <a:gs pos="0">
                  <a:srgbClr val="F39801"/>
                </a:gs>
                <a:gs pos="100000">
                  <a:srgbClr val="FFE985"/>
                </a:gs>
              </a:gsLst>
            </a:gradFill>
            <a:ln>
              <a:noFill/>
              <a:headEnd/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zh-CN" altLang="en-US" sz="1800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女</a:t>
              </a:r>
            </a:p>
          </p:txBody>
        </p:sp>
        <p:sp>
          <p:nvSpPr>
            <p:cNvPr id="57411" name="Rectangle 67"/>
            <p:cNvSpPr>
              <a:spLocks noChangeArrowheads="1"/>
            </p:cNvSpPr>
            <p:nvPr/>
          </p:nvSpPr>
          <p:spPr bwMode="auto">
            <a:xfrm>
              <a:off x="3182934" y="4614864"/>
              <a:ext cx="911218" cy="396876"/>
            </a:xfrm>
            <a:prstGeom prst="rect">
              <a:avLst/>
            </a:prstGeom>
            <a:gradFill>
              <a:gsLst>
                <a:gs pos="0">
                  <a:srgbClr val="F39801"/>
                </a:gs>
                <a:gs pos="100000">
                  <a:srgbClr val="FFE985"/>
                </a:gs>
              </a:gsLst>
            </a:gradFill>
            <a:ln>
              <a:noFill/>
              <a:headEnd/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en-US" altLang="zh-CN" sz="1800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9902</a:t>
              </a:r>
            </a:p>
          </p:txBody>
        </p:sp>
        <p:sp>
          <p:nvSpPr>
            <p:cNvPr id="57412" name="Rectangle 68"/>
            <p:cNvSpPr>
              <a:spLocks noChangeArrowheads="1"/>
            </p:cNvSpPr>
            <p:nvPr/>
          </p:nvSpPr>
          <p:spPr bwMode="auto">
            <a:xfrm>
              <a:off x="4067164" y="4614864"/>
              <a:ext cx="485775" cy="396875"/>
            </a:xfrm>
            <a:prstGeom prst="rect">
              <a:avLst/>
            </a:prstGeom>
            <a:gradFill>
              <a:gsLst>
                <a:gs pos="0">
                  <a:srgbClr val="F39801"/>
                </a:gs>
                <a:gs pos="100000">
                  <a:srgbClr val="FFE985"/>
                </a:gs>
              </a:gsLst>
            </a:gradFill>
            <a:ln>
              <a:noFill/>
              <a:headEnd/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tIns="0" bIns="0"/>
            <a:lstStyle/>
            <a:p>
              <a:pPr eaLnBrk="0" hangingPunct="0">
                <a:lnSpc>
                  <a:spcPct val="112000"/>
                </a:lnSpc>
                <a:spcBef>
                  <a:spcPct val="0"/>
                </a:spcBef>
              </a:pPr>
              <a:endParaRPr kumimoji="0" lang="en-US" altLang="zh-CN" sz="1800" b="0">
                <a:solidFill>
                  <a:schemeClr val="tx1"/>
                </a:solidFill>
                <a:latin typeface="Consolas" pitchFamily="49" charset="0"/>
                <a:ea typeface="宋体" charset="-122"/>
                <a:cs typeface="Consolas" pitchFamily="49" charset="0"/>
              </a:endParaRPr>
            </a:p>
            <a:p>
              <a:pPr eaLnBrk="0" hangingPunct="0">
                <a:lnSpc>
                  <a:spcPct val="112000"/>
                </a:lnSpc>
                <a:spcBef>
                  <a:spcPct val="0"/>
                </a:spcBef>
              </a:pPr>
              <a:endParaRPr kumimoji="0" lang="en-US" altLang="zh-CN" sz="1800" b="0">
                <a:solidFill>
                  <a:schemeClr val="tx1"/>
                </a:solidFill>
                <a:latin typeface="Consolas" pitchFamily="49" charset="0"/>
                <a:ea typeface="宋体" charset="-122"/>
                <a:cs typeface="Consolas" pitchFamily="49" charset="0"/>
              </a:endParaRPr>
            </a:p>
          </p:txBody>
        </p:sp>
        <p:sp>
          <p:nvSpPr>
            <p:cNvPr id="57420" name="Line 76"/>
            <p:cNvSpPr>
              <a:spLocks noChangeShapeType="1"/>
            </p:cNvSpPr>
            <p:nvPr/>
          </p:nvSpPr>
          <p:spPr bwMode="auto">
            <a:xfrm>
              <a:off x="4311639" y="4361409"/>
              <a:ext cx="0" cy="253454"/>
            </a:xfrm>
            <a:prstGeom prst="line">
              <a:avLst/>
            </a:prstGeom>
            <a:noFill/>
            <a:ln w="28575">
              <a:solidFill>
                <a:srgbClr val="F3980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4483424" y="6035501"/>
            <a:ext cx="2974975" cy="705867"/>
            <a:chOff x="1606541" y="5963221"/>
            <a:chExt cx="2974975" cy="705867"/>
          </a:xfrm>
        </p:grpSpPr>
        <p:sp>
          <p:nvSpPr>
            <p:cNvPr id="57442" name="Rectangle 98"/>
            <p:cNvSpPr>
              <a:spLocks noChangeArrowheads="1"/>
            </p:cNvSpPr>
            <p:nvPr/>
          </p:nvSpPr>
          <p:spPr bwMode="auto">
            <a:xfrm>
              <a:off x="1606541" y="6272213"/>
              <a:ext cx="485775" cy="396875"/>
            </a:xfrm>
            <a:prstGeom prst="rect">
              <a:avLst/>
            </a:prstGeom>
            <a:gradFill>
              <a:gsLst>
                <a:gs pos="0">
                  <a:srgbClr val="F39801"/>
                </a:gs>
                <a:gs pos="100000">
                  <a:srgbClr val="FFE985"/>
                </a:gs>
              </a:gsLst>
            </a:gradFill>
            <a:ln>
              <a:noFill/>
              <a:headEnd/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en-US" altLang="zh-CN" sz="1800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5</a:t>
              </a:r>
            </a:p>
          </p:txBody>
        </p:sp>
        <p:sp>
          <p:nvSpPr>
            <p:cNvPr id="57443" name="Rectangle 99"/>
            <p:cNvSpPr>
              <a:spLocks noChangeArrowheads="1"/>
            </p:cNvSpPr>
            <p:nvPr/>
          </p:nvSpPr>
          <p:spPr bwMode="auto">
            <a:xfrm>
              <a:off x="2068504" y="6272213"/>
              <a:ext cx="790575" cy="396875"/>
            </a:xfrm>
            <a:prstGeom prst="rect">
              <a:avLst/>
            </a:prstGeom>
            <a:gradFill>
              <a:gsLst>
                <a:gs pos="0">
                  <a:srgbClr val="F39801"/>
                </a:gs>
                <a:gs pos="100000">
                  <a:srgbClr val="FFE985"/>
                </a:gs>
              </a:gsLst>
            </a:gradFill>
            <a:ln>
              <a:noFill/>
              <a:headEnd/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zh-CN" altLang="en-US" sz="1800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王萍</a:t>
              </a:r>
            </a:p>
          </p:txBody>
        </p:sp>
        <p:sp>
          <p:nvSpPr>
            <p:cNvPr id="57444" name="Rectangle 100"/>
            <p:cNvSpPr>
              <a:spLocks noChangeArrowheads="1"/>
            </p:cNvSpPr>
            <p:nvPr/>
          </p:nvSpPr>
          <p:spPr bwMode="auto">
            <a:xfrm>
              <a:off x="2830504" y="6272213"/>
              <a:ext cx="457200" cy="396875"/>
            </a:xfrm>
            <a:prstGeom prst="rect">
              <a:avLst/>
            </a:prstGeom>
            <a:gradFill>
              <a:gsLst>
                <a:gs pos="0">
                  <a:srgbClr val="F39801"/>
                </a:gs>
                <a:gs pos="100000">
                  <a:srgbClr val="FFE985"/>
                </a:gs>
              </a:gsLst>
            </a:gradFill>
            <a:ln>
              <a:noFill/>
              <a:headEnd/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zh-CN" altLang="en-US" sz="18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女</a:t>
              </a:r>
            </a:p>
          </p:txBody>
        </p:sp>
        <p:sp>
          <p:nvSpPr>
            <p:cNvPr id="57445" name="Rectangle 101"/>
            <p:cNvSpPr>
              <a:spLocks noChangeArrowheads="1"/>
            </p:cNvSpPr>
            <p:nvPr/>
          </p:nvSpPr>
          <p:spPr bwMode="auto">
            <a:xfrm>
              <a:off x="3259129" y="6272213"/>
              <a:ext cx="863600" cy="396875"/>
            </a:xfrm>
            <a:prstGeom prst="rect">
              <a:avLst/>
            </a:prstGeom>
            <a:gradFill>
              <a:gsLst>
                <a:gs pos="0">
                  <a:srgbClr val="F39801"/>
                </a:gs>
                <a:gs pos="100000">
                  <a:srgbClr val="FFE985"/>
                </a:gs>
              </a:gsLst>
            </a:gradFill>
            <a:ln>
              <a:noFill/>
              <a:headEnd/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en-US" altLang="zh-CN" sz="18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9901</a:t>
              </a:r>
            </a:p>
          </p:txBody>
        </p:sp>
        <p:sp>
          <p:nvSpPr>
            <p:cNvPr id="57446" name="Rectangle 102"/>
            <p:cNvSpPr>
              <a:spLocks noChangeArrowheads="1"/>
            </p:cNvSpPr>
            <p:nvPr/>
          </p:nvSpPr>
          <p:spPr bwMode="auto">
            <a:xfrm>
              <a:off x="4095741" y="6272213"/>
              <a:ext cx="485775" cy="396875"/>
            </a:xfrm>
            <a:prstGeom prst="rect">
              <a:avLst/>
            </a:prstGeom>
            <a:gradFill>
              <a:gsLst>
                <a:gs pos="0">
                  <a:srgbClr val="F39801"/>
                </a:gs>
                <a:gs pos="100000">
                  <a:srgbClr val="FFE985"/>
                </a:gs>
              </a:gsLst>
            </a:gradFill>
            <a:ln>
              <a:noFill/>
              <a:headEnd/>
              <a:tailEnd type="none" w="sm" len="sm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eaLnBrk="0" hangingPunct="0">
                <a:lnSpc>
                  <a:spcPct val="100000"/>
                </a:lnSpc>
                <a:spcBef>
                  <a:spcPct val="0"/>
                </a:spcBef>
              </a:pPr>
              <a:r>
                <a:rPr kumimoji="0" lang="en-US" altLang="zh-CN" sz="18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∧</a:t>
              </a:r>
            </a:p>
          </p:txBody>
        </p:sp>
        <p:sp>
          <p:nvSpPr>
            <p:cNvPr id="57451" name="Line 107"/>
            <p:cNvSpPr>
              <a:spLocks noChangeShapeType="1"/>
            </p:cNvSpPr>
            <p:nvPr/>
          </p:nvSpPr>
          <p:spPr bwMode="auto">
            <a:xfrm>
              <a:off x="4298940" y="5963221"/>
              <a:ext cx="0" cy="308992"/>
            </a:xfrm>
            <a:prstGeom prst="line">
              <a:avLst/>
            </a:prstGeom>
            <a:noFill/>
            <a:ln w="28575">
              <a:solidFill>
                <a:srgbClr val="F3980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aphicFrame>
        <p:nvGraphicFramePr>
          <p:cNvPr id="147516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883000"/>
              </p:ext>
            </p:extLst>
          </p:nvPr>
        </p:nvGraphicFramePr>
        <p:xfrm>
          <a:off x="3578622" y="1244247"/>
          <a:ext cx="4968875" cy="2926080"/>
        </p:xfrm>
        <a:graphic>
          <a:graphicData uri="http://schemas.openxmlformats.org/drawingml/2006/table">
            <a:tbl>
              <a:tblPr/>
              <a:tblGrid>
                <a:gridCol w="981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8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学号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980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姓名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980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性别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980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班号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98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张斌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男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9901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刘丽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女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9902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34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李英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女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9901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陈华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男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9902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王奇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男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9901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董强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男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9902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王萍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女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9901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48" name="组合 47"/>
          <p:cNvGrpSpPr/>
          <p:nvPr/>
        </p:nvGrpSpPr>
        <p:grpSpPr>
          <a:xfrm>
            <a:off x="6897712" y="5445224"/>
            <a:ext cx="568331" cy="576064"/>
            <a:chOff x="4032260" y="5147555"/>
            <a:chExt cx="568331" cy="576064"/>
          </a:xfrm>
        </p:grpSpPr>
        <p:sp>
          <p:nvSpPr>
            <p:cNvPr id="57447" name="Line 103"/>
            <p:cNvSpPr>
              <a:spLocks noChangeShapeType="1"/>
            </p:cNvSpPr>
            <p:nvPr/>
          </p:nvSpPr>
          <p:spPr bwMode="auto">
            <a:xfrm flipH="1">
              <a:off x="4310668" y="5147555"/>
              <a:ext cx="0" cy="200140"/>
            </a:xfrm>
            <a:prstGeom prst="line">
              <a:avLst/>
            </a:prstGeom>
            <a:noFill/>
            <a:ln w="28575">
              <a:solidFill>
                <a:srgbClr val="F3980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7517" name="Text Box 61"/>
            <p:cNvSpPr txBox="1">
              <a:spLocks noChangeArrowheads="1"/>
            </p:cNvSpPr>
            <p:nvPr/>
          </p:nvSpPr>
          <p:spPr bwMode="auto">
            <a:xfrm>
              <a:off x="4032260" y="5421125"/>
              <a:ext cx="568331" cy="302494"/>
            </a:xfrm>
            <a:prstGeom prst="rect">
              <a:avLst/>
            </a:prstGeom>
            <a:noFill/>
            <a:ln w="57150" algn="ctr">
              <a:noFill/>
              <a:miter lim="800000"/>
              <a:headEnd/>
              <a:tailEnd type="none" w="lg" len="lg"/>
            </a:ln>
            <a:effectLst/>
          </p:spPr>
          <p:txBody>
            <a:bodyPr wrap="square" tIns="76176" bIns="0">
              <a:spAutoFit/>
            </a:bodyPr>
            <a:lstStyle/>
            <a:p>
              <a:pPr marL="457200" indent="-457200"/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ea typeface="宋体" charset="-122"/>
                  <a:cs typeface="Consolas" pitchFamily="49" charset="0"/>
                </a:rPr>
                <a:t>┇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305954" y="718077"/>
            <a:ext cx="1928826" cy="52617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l">
              <a:lnSpc>
                <a:spcPct val="130000"/>
              </a:lnSpc>
              <a:defRPr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r>
              <a:rPr lang="zh-CN" altLang="en-US" dirty="0"/>
              <a:t>映射过程：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640906" y="735045"/>
            <a:ext cx="2880320" cy="526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学生表的逻辑结构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943465" y="4293096"/>
            <a:ext cx="480131" cy="259148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存储结构建立完毕</a:t>
            </a:r>
            <a:endParaRPr lang="zh-CN" alt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37" name="直接箭头连接符 36"/>
          <p:cNvCxnSpPr>
            <a:cxnSpLocks/>
            <a:endCxn id="57348" idx="0"/>
          </p:cNvCxnSpPr>
          <p:nvPr/>
        </p:nvCxnSpPr>
        <p:spPr>
          <a:xfrm>
            <a:off x="4221562" y="1863005"/>
            <a:ext cx="496992" cy="2430091"/>
          </a:xfrm>
          <a:prstGeom prst="straightConnector1">
            <a:avLst/>
          </a:prstGeom>
          <a:ln w="2222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cxnSpLocks/>
          </p:cNvCxnSpPr>
          <p:nvPr/>
        </p:nvCxnSpPr>
        <p:spPr>
          <a:xfrm>
            <a:off x="4074817" y="2230236"/>
            <a:ext cx="632532" cy="2745272"/>
          </a:xfrm>
          <a:prstGeom prst="straightConnector1">
            <a:avLst/>
          </a:prstGeom>
          <a:ln w="2222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cxnSpLocks/>
          </p:cNvCxnSpPr>
          <p:nvPr/>
        </p:nvCxnSpPr>
        <p:spPr>
          <a:xfrm>
            <a:off x="4091284" y="4077072"/>
            <a:ext cx="558905" cy="2237343"/>
          </a:xfrm>
          <a:prstGeom prst="straightConnector1">
            <a:avLst/>
          </a:prstGeom>
          <a:ln w="2222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">
            <a:extLst>
              <a:ext uri="{FF2B5EF4-FFF2-40B4-BE49-F238E27FC236}">
                <a16:creationId xmlns:a16="http://schemas.microsoft.com/office/drawing/2014/main" id="{32329E06-192A-4A57-8CFC-5EEAFA32AEF4}"/>
              </a:ext>
            </a:extLst>
          </p:cNvPr>
          <p:cNvSpPr txBox="1"/>
          <p:nvPr/>
        </p:nvSpPr>
        <p:spPr>
          <a:xfrm>
            <a:off x="1055688" y="116632"/>
            <a:ext cx="3888184" cy="494302"/>
          </a:xfrm>
          <a:prstGeom prst="rect">
            <a:avLst/>
          </a:prstGeom>
          <a:solidFill>
            <a:srgbClr val="F19903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bg1"/>
              </a:contourClr>
            </a:sp3d>
          </a:bodyPr>
          <a:lstStyle/>
          <a:p>
            <a:r>
              <a:rPr lang="en-US" altLang="zh-CN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 </a:t>
            </a:r>
            <a:r>
              <a:rPr lang="zh-CN" altLang="en-US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什么是数据结构</a:t>
            </a:r>
          </a:p>
        </p:txBody>
      </p:sp>
      <p:pic>
        <p:nvPicPr>
          <p:cNvPr id="39" name="图片 38" descr="乐高玩具&#10;&#10;低可信度描述已自动生成">
            <a:extLst>
              <a:ext uri="{FF2B5EF4-FFF2-40B4-BE49-F238E27FC236}">
                <a16:creationId xmlns:a16="http://schemas.microsoft.com/office/drawing/2014/main" id="{D8C1CCDF-B3A5-4270-93CC-32C9ACF1FD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55939" flipV="1">
            <a:off x="7175940" y="1924506"/>
            <a:ext cx="7620301" cy="5134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21" name="Text Box 53"/>
          <p:cNvSpPr txBox="1">
            <a:spLocks noChangeArrowheads="1"/>
          </p:cNvSpPr>
          <p:nvPr/>
        </p:nvSpPr>
        <p:spPr bwMode="auto">
          <a:xfrm>
            <a:off x="1271464" y="1055269"/>
            <a:ext cx="3857652" cy="372385"/>
          </a:xfrm>
          <a:prstGeom prst="rect">
            <a:avLst/>
          </a:prstGeom>
          <a:noFill/>
          <a:ln w="57150" algn="ctr">
            <a:noFill/>
            <a:miter lim="800000"/>
            <a:headEnd/>
            <a:tailEnd type="none" w="lg" len="lg"/>
          </a:ln>
          <a:effectLst/>
        </p:spPr>
        <p:txBody>
          <a:bodyPr wrap="square" tIns="76176" bIns="0">
            <a:spAutoFit/>
          </a:bodyPr>
          <a:lstStyle/>
          <a:p>
            <a:pPr marL="457200" indent="-457200" algn="l"/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这种存储结构的特点：　　</a:t>
            </a:r>
          </a:p>
        </p:txBody>
      </p:sp>
      <p:sp>
        <p:nvSpPr>
          <p:cNvPr id="212022" name="Text Box 54"/>
          <p:cNvSpPr txBox="1">
            <a:spLocks noChangeArrowheads="1"/>
          </p:cNvSpPr>
          <p:nvPr/>
        </p:nvSpPr>
        <p:spPr bwMode="auto">
          <a:xfrm>
            <a:off x="2559819" y="1772816"/>
            <a:ext cx="7072362" cy="2301372"/>
          </a:xfrm>
          <a:prstGeom prst="rect">
            <a:avLst/>
          </a:prstGeom>
          <a:solidFill>
            <a:schemeClr val="bg1"/>
          </a:solidFill>
          <a:ln w="38100">
            <a:solidFill>
              <a:srgbClr val="F39801"/>
            </a:solidFill>
            <a:headEnd/>
            <a:tailEnd type="none" w="lg" len="lg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16000" tIns="108000" rIns="216000" bIns="108000">
            <a:spAutoFit/>
          </a:bodyPr>
          <a:lstStyle/>
          <a:p>
            <a:pPr marL="457200" indent="-457200" algn="l">
              <a:lnSpc>
                <a:spcPct val="200000"/>
              </a:lnSpc>
              <a:spcBef>
                <a:spcPts val="0"/>
              </a:spcBef>
              <a:buClr>
                <a:srgbClr val="F39801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一个逻辑元素用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一个结点存储，每个结点单独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分配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，所有结点的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地址不一定是连续的。</a:t>
            </a:r>
          </a:p>
          <a:p>
            <a:pPr marL="457200" indent="-457200" algn="l">
              <a:lnSpc>
                <a:spcPct val="200000"/>
              </a:lnSpc>
              <a:spcBef>
                <a:spcPts val="0"/>
              </a:spcBef>
              <a:buClr>
                <a:srgbClr val="F39801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用指针来表示逻辑关系。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015880" y="4543793"/>
            <a:ext cx="2264871" cy="1591124"/>
            <a:chOff x="1126623" y="3088345"/>
            <a:chExt cx="2143140" cy="1583343"/>
          </a:xfrm>
        </p:grpSpPr>
        <p:sp>
          <p:nvSpPr>
            <p:cNvPr id="55" name="TextBox 54"/>
            <p:cNvSpPr txBox="1"/>
            <p:nvPr/>
          </p:nvSpPr>
          <p:spPr>
            <a:xfrm>
              <a:off x="1126623" y="4230816"/>
              <a:ext cx="2143140" cy="440872"/>
            </a:xfrm>
            <a:prstGeom prst="rect">
              <a:avLst/>
            </a:prstGeom>
            <a:gradFill>
              <a:gsLst>
                <a:gs pos="0">
                  <a:srgbClr val="CE3B37"/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tIns="72000" bIns="72000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链式存储结构</a:t>
              </a:r>
            </a:p>
          </p:txBody>
        </p:sp>
        <p:sp>
          <p:nvSpPr>
            <p:cNvPr id="56" name="下箭头 55"/>
            <p:cNvSpPr/>
            <p:nvPr/>
          </p:nvSpPr>
          <p:spPr bwMode="auto">
            <a:xfrm>
              <a:off x="1811555" y="3088345"/>
              <a:ext cx="674268" cy="895599"/>
            </a:xfrm>
            <a:prstGeom prst="downArrow">
              <a:avLst/>
            </a:prstGeom>
            <a:gradFill>
              <a:gsLst>
                <a:gs pos="0">
                  <a:srgbClr val="CE3B37"/>
                </a:gs>
                <a:gs pos="100000">
                  <a:srgbClr val="FFE985"/>
                </a:gs>
              </a:gsLst>
            </a:gradFill>
            <a:ln>
              <a:noFill/>
              <a:headEnd type="none" w="med" len="med"/>
              <a:tailEnd type="stealth" w="lg" len="lg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76176" rIns="9144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457200" indent="-457200"/>
              <a:endParaRPr lang="zh-CN" altLang="en-US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10" name="TextBox 3">
            <a:extLst>
              <a:ext uri="{FF2B5EF4-FFF2-40B4-BE49-F238E27FC236}">
                <a16:creationId xmlns:a16="http://schemas.microsoft.com/office/drawing/2014/main" id="{0987D4B1-6D43-4334-8B40-FAF59FDC2B67}"/>
              </a:ext>
            </a:extLst>
          </p:cNvPr>
          <p:cNvSpPr txBox="1"/>
          <p:nvPr/>
        </p:nvSpPr>
        <p:spPr>
          <a:xfrm>
            <a:off x="1055688" y="116632"/>
            <a:ext cx="3888184" cy="494302"/>
          </a:xfrm>
          <a:prstGeom prst="rect">
            <a:avLst/>
          </a:prstGeom>
          <a:solidFill>
            <a:srgbClr val="F19903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bg1"/>
              </a:contourClr>
            </a:sp3d>
          </a:bodyPr>
          <a:lstStyle/>
          <a:p>
            <a:r>
              <a:rPr lang="en-US" altLang="zh-CN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 </a:t>
            </a:r>
            <a:r>
              <a:rPr lang="zh-CN" altLang="en-US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什么是数据结构</a:t>
            </a:r>
          </a:p>
        </p:txBody>
      </p:sp>
      <p:pic>
        <p:nvPicPr>
          <p:cNvPr id="3" name="图片 2" descr="图片包含 游戏机&#10;&#10;描述已自动生成">
            <a:extLst>
              <a:ext uri="{FF2B5EF4-FFF2-40B4-BE49-F238E27FC236}">
                <a16:creationId xmlns:a16="http://schemas.microsoft.com/office/drawing/2014/main" id="{5F6F1234-90FC-470A-BED0-14E107C31E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269743"/>
            <a:ext cx="3573017" cy="35730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43472" y="1996137"/>
            <a:ext cx="9191620" cy="52617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数据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运算是对数据的操作。分为两个层次：</a:t>
            </a:r>
            <a:r>
              <a:rPr lang="zh-CN" altLang="en-US" dirty="0">
                <a:solidFill>
                  <a:srgbClr val="C00000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运算描述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和</a:t>
            </a:r>
            <a:r>
              <a:rPr lang="zh-CN" altLang="en-US">
                <a:solidFill>
                  <a:srgbClr val="C00000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运算实现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。</a:t>
            </a:r>
            <a:endParaRPr lang="zh-CN" altLang="en-US" dirty="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77988" y="2605259"/>
            <a:ext cx="8502249" cy="3966386"/>
            <a:chOff x="-460407" y="1881930"/>
            <a:chExt cx="7929618" cy="3966386"/>
          </a:xfrm>
        </p:grpSpPr>
        <p:sp>
          <p:nvSpPr>
            <p:cNvPr id="11266" name="Text Box 2"/>
            <p:cNvSpPr txBox="1">
              <a:spLocks noChangeArrowheads="1"/>
            </p:cNvSpPr>
            <p:nvPr/>
          </p:nvSpPr>
          <p:spPr bwMode="auto">
            <a:xfrm>
              <a:off x="-460407" y="1881930"/>
              <a:ext cx="7929618" cy="9416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   对于</a:t>
              </a:r>
              <a:r>
                <a:rPr lang="zh-CN" altLang="en-US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“学生表”这种数据结构，可以进行一系列的运算：</a:t>
              </a:r>
            </a:p>
          </p:txBody>
        </p:sp>
        <p:sp>
          <p:nvSpPr>
            <p:cNvPr id="146436" name="Text Box 4"/>
            <p:cNvSpPr txBox="1">
              <a:spLocks noChangeArrowheads="1"/>
            </p:cNvSpPr>
            <p:nvPr/>
          </p:nvSpPr>
          <p:spPr bwMode="auto">
            <a:xfrm>
              <a:off x="508658" y="2490886"/>
              <a:ext cx="5028039" cy="335743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F3980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lIns="180000" tIns="108000" bIns="108000">
              <a:spAutoFit/>
            </a:bodyPr>
            <a:lstStyle/>
            <a:p>
              <a:pPr marL="457200" indent="-457200" algn="just">
                <a:lnSpc>
                  <a:spcPct val="100000"/>
                </a:lnSpc>
                <a:buClr>
                  <a:srgbClr val="F39801"/>
                </a:buClr>
                <a:buFont typeface="Wingdings" panose="05000000000000000000" pitchFamily="2" charset="2"/>
                <a:buChar char="l"/>
              </a:pPr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查找序号为</a:t>
              </a:r>
              <a:r>
                <a:rPr lang="en-US" altLang="zh-CN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2</a:t>
              </a:r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的学生姓名</a:t>
              </a:r>
              <a:endPara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  <a:p>
              <a:pPr marL="457200" indent="-457200" algn="just">
                <a:lnSpc>
                  <a:spcPct val="100000"/>
                </a:lnSpc>
                <a:buClr>
                  <a:srgbClr val="F39801"/>
                </a:buClr>
                <a:buFont typeface="Wingdings" panose="05000000000000000000" pitchFamily="2" charset="2"/>
                <a:buChar char="l"/>
              </a:pPr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增加一个学生记录；</a:t>
              </a:r>
            </a:p>
            <a:p>
              <a:pPr marL="457200" indent="-457200" algn="just">
                <a:lnSpc>
                  <a:spcPct val="100000"/>
                </a:lnSpc>
                <a:buClr>
                  <a:srgbClr val="F39801"/>
                </a:buClr>
                <a:buFont typeface="Wingdings" panose="05000000000000000000" pitchFamily="2" charset="2"/>
                <a:buChar char="l"/>
              </a:pPr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删除一个学生记录；</a:t>
              </a:r>
            </a:p>
            <a:p>
              <a:pPr marL="457200" indent="-457200" algn="just">
                <a:lnSpc>
                  <a:spcPct val="100000"/>
                </a:lnSpc>
                <a:buClr>
                  <a:srgbClr val="F39801"/>
                </a:buClr>
                <a:buFont typeface="Wingdings" panose="05000000000000000000" pitchFamily="2" charset="2"/>
                <a:buChar char="l"/>
              </a:pPr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查找性别为“女”的学生记录；</a:t>
              </a:r>
            </a:p>
            <a:p>
              <a:pPr marL="457200" indent="-457200" algn="just">
                <a:lnSpc>
                  <a:spcPct val="100000"/>
                </a:lnSpc>
                <a:buClr>
                  <a:srgbClr val="F39801"/>
                </a:buClr>
                <a:buFont typeface="Wingdings" panose="05000000000000000000" pitchFamily="2" charset="2"/>
                <a:buChar char="l"/>
              </a:pPr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查找班号为“</a:t>
              </a:r>
              <a:r>
                <a:rPr lang="en-US" altLang="zh-CN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9902”</a:t>
              </a:r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的学生记录；</a:t>
              </a:r>
            </a:p>
            <a:p>
              <a:pPr marL="457200" indent="-457200" algn="just">
                <a:lnSpc>
                  <a:spcPct val="100000"/>
                </a:lnSpc>
                <a:buClr>
                  <a:srgbClr val="F39801"/>
                </a:buClr>
                <a:buFont typeface="Wingdings" panose="05000000000000000000" pitchFamily="2" charset="2"/>
                <a:buChar char="l"/>
              </a:pPr>
              <a:r>
                <a:rPr lang="en-US" altLang="zh-CN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……</a:t>
              </a:r>
            </a:p>
          </p:txBody>
        </p:sp>
        <p:sp>
          <p:nvSpPr>
            <p:cNvPr id="146438" name="Text Box 6"/>
            <p:cNvSpPr txBox="1">
              <a:spLocks noChangeArrowheads="1"/>
            </p:cNvSpPr>
            <p:nvPr/>
          </p:nvSpPr>
          <p:spPr bwMode="auto">
            <a:xfrm>
              <a:off x="6080614" y="3273435"/>
              <a:ext cx="480131" cy="1584325"/>
            </a:xfrm>
            <a:prstGeom prst="rect">
              <a:avLst/>
            </a:prstGeom>
            <a:noFill/>
            <a:ln w="57150" algn="ctr">
              <a:noFill/>
              <a:miter lim="800000"/>
              <a:headEnd/>
              <a:tailEnd type="none" w="lg" len="lg"/>
            </a:ln>
            <a:effectLst/>
          </p:spPr>
          <p:txBody>
            <a:bodyPr vert="eaVert" tIns="76176" bIns="0">
              <a:spAutoFit/>
            </a:bodyPr>
            <a:lstStyle/>
            <a:p>
              <a:pPr marL="457200" indent="-457200"/>
              <a:r>
                <a:rPr lang="zh-CN" altLang="en-US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运算</a:t>
              </a:r>
              <a:r>
                <a:rPr lang="zh-CN" altLang="en-US" dirty="0">
                  <a:solidFill>
                    <a:srgbClr val="002060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描述</a:t>
              </a:r>
            </a:p>
          </p:txBody>
        </p:sp>
        <p:sp>
          <p:nvSpPr>
            <p:cNvPr id="10" name="右大括号 9"/>
            <p:cNvSpPr/>
            <p:nvPr/>
          </p:nvSpPr>
          <p:spPr>
            <a:xfrm>
              <a:off x="5805330" y="2490885"/>
              <a:ext cx="201474" cy="3357429"/>
            </a:xfrm>
            <a:prstGeom prst="rightBrace">
              <a:avLst/>
            </a:prstGeom>
            <a:ln w="22225">
              <a:solidFill>
                <a:srgbClr val="F3980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13" name="TextBox 3">
            <a:extLst>
              <a:ext uri="{FF2B5EF4-FFF2-40B4-BE49-F238E27FC236}">
                <a16:creationId xmlns:a16="http://schemas.microsoft.com/office/drawing/2014/main" id="{B603066B-5631-40F4-9B53-B6427F8DF5DE}"/>
              </a:ext>
            </a:extLst>
          </p:cNvPr>
          <p:cNvSpPr txBox="1"/>
          <p:nvPr/>
        </p:nvSpPr>
        <p:spPr>
          <a:xfrm>
            <a:off x="1055688" y="116632"/>
            <a:ext cx="3888184" cy="494302"/>
          </a:xfrm>
          <a:prstGeom prst="rect">
            <a:avLst/>
          </a:prstGeom>
          <a:solidFill>
            <a:srgbClr val="F19903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bg1"/>
              </a:contourClr>
            </a:sp3d>
          </a:bodyPr>
          <a:lstStyle/>
          <a:p>
            <a:r>
              <a:rPr lang="en-US" altLang="zh-CN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 </a:t>
            </a:r>
            <a:r>
              <a:rPr lang="zh-CN" altLang="en-US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什么是数据结构</a:t>
            </a:r>
          </a:p>
        </p:txBody>
      </p:sp>
      <p:sp>
        <p:nvSpPr>
          <p:cNvPr id="16" name="Text Box 10">
            <a:extLst>
              <a:ext uri="{FF2B5EF4-FFF2-40B4-BE49-F238E27FC236}">
                <a16:creationId xmlns:a16="http://schemas.microsoft.com/office/drawing/2014/main" id="{F8EB9612-CD37-472A-AEA3-34DA55626A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7988" y="1525387"/>
            <a:ext cx="3643338" cy="3877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2pPr>
            <a:lvl3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3pPr>
            <a:lvl4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4pPr>
            <a:lvl5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5pPr>
            <a:lvl6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6pPr>
            <a:lvl7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7pPr>
            <a:lvl8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8pPr>
            <a:lvl9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3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、数据运算</a:t>
            </a:r>
          </a:p>
        </p:txBody>
      </p:sp>
      <p:sp>
        <p:nvSpPr>
          <p:cNvPr id="17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006F93F-6D92-49EE-80A5-713F59A4D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4357718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1.1.1 </a:t>
            </a:r>
            <a:r>
              <a:rPr lang="en-US" altLang="zh-CN" sz="2800" b="0" dirty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lang="zh-CN" altLang="en-US" sz="2800" b="0" dirty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数据结构的定义</a:t>
            </a:r>
          </a:p>
        </p:txBody>
      </p:sp>
      <p:pic>
        <p:nvPicPr>
          <p:cNvPr id="18" name="图片 17" descr="乐高玩具&#10;&#10;低可信度描述已自动生成">
            <a:extLst>
              <a:ext uri="{FF2B5EF4-FFF2-40B4-BE49-F238E27FC236}">
                <a16:creationId xmlns:a16="http://schemas.microsoft.com/office/drawing/2014/main" id="{BCD17995-767B-4B21-A9A0-F1BC7AC58E3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55939" flipV="1">
            <a:off x="7175940" y="1924506"/>
            <a:ext cx="7620301" cy="5134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Line 4"/>
          <p:cNvSpPr>
            <a:spLocks noChangeShapeType="1"/>
          </p:cNvSpPr>
          <p:nvPr/>
        </p:nvSpPr>
        <p:spPr bwMode="auto">
          <a:xfrm flipH="1" flipV="1">
            <a:off x="3121415" y="4409608"/>
            <a:ext cx="0" cy="461279"/>
          </a:xfrm>
          <a:prstGeom prst="line">
            <a:avLst/>
          </a:prstGeom>
          <a:noFill/>
          <a:ln w="38100">
            <a:solidFill>
              <a:srgbClr val="F3980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2423592" y="4974267"/>
            <a:ext cx="162769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Stud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数组起始地址</a:t>
            </a:r>
          </a:p>
        </p:txBody>
      </p:sp>
      <p:sp>
        <p:nvSpPr>
          <p:cNvPr id="29" name="Text Box 21"/>
          <p:cNvSpPr txBox="1">
            <a:spLocks noChangeArrowheads="1"/>
          </p:cNvSpPr>
          <p:nvPr/>
        </p:nvSpPr>
        <p:spPr bwMode="auto">
          <a:xfrm>
            <a:off x="8304606" y="3807511"/>
            <a:ext cx="6477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+mj-ea"/>
                <a:ea typeface="+mj-ea"/>
                <a:cs typeface="Consolas" pitchFamily="49" charset="0"/>
              </a:rPr>
              <a:t>……</a:t>
            </a:r>
          </a:p>
        </p:txBody>
      </p:sp>
      <p:sp>
        <p:nvSpPr>
          <p:cNvPr id="31" name="Text Box 8"/>
          <p:cNvSpPr txBox="1">
            <a:spLocks noChangeArrowheads="1"/>
          </p:cNvSpPr>
          <p:nvPr/>
        </p:nvSpPr>
        <p:spPr bwMode="auto">
          <a:xfrm>
            <a:off x="3744314" y="3046426"/>
            <a:ext cx="12678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Stud[0]</a:t>
            </a:r>
          </a:p>
        </p:txBody>
      </p:sp>
      <p:sp>
        <p:nvSpPr>
          <p:cNvPr id="32" name="Rectangle 9"/>
          <p:cNvSpPr>
            <a:spLocks noChangeAspect="1" noChangeArrowheads="1"/>
          </p:cNvSpPr>
          <p:nvPr/>
        </p:nvSpPr>
        <p:spPr bwMode="auto">
          <a:xfrm>
            <a:off x="2905515" y="3761462"/>
            <a:ext cx="431800" cy="360363"/>
          </a:xfrm>
          <a:prstGeom prst="rect">
            <a:avLst/>
          </a:prstGeom>
          <a:gradFill>
            <a:gsLst>
              <a:gs pos="0">
                <a:srgbClr val="CE3B37"/>
              </a:gs>
              <a:gs pos="100000">
                <a:schemeClr val="accent2">
                  <a:lumMod val="20000"/>
                  <a:lumOff val="80000"/>
                </a:schemeClr>
              </a:gs>
            </a:gsLst>
          </a:gradFill>
          <a:ln>
            <a:solidFill>
              <a:srgbClr val="CE3B37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marL="457200" indent="-457200"/>
            <a:r>
              <a:rPr lang="en-US" altLang="zh-CN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1</a:t>
            </a:r>
          </a:p>
        </p:txBody>
      </p:sp>
      <p:sp>
        <p:nvSpPr>
          <p:cNvPr id="33" name="Rectangle 10"/>
          <p:cNvSpPr>
            <a:spLocks noChangeArrowheads="1"/>
          </p:cNvSpPr>
          <p:nvPr/>
        </p:nvSpPr>
        <p:spPr bwMode="auto">
          <a:xfrm>
            <a:off x="3338903" y="3761462"/>
            <a:ext cx="719138" cy="360363"/>
          </a:xfrm>
          <a:prstGeom prst="rect">
            <a:avLst/>
          </a:prstGeom>
          <a:gradFill>
            <a:gsLst>
              <a:gs pos="0">
                <a:srgbClr val="CE3B37"/>
              </a:gs>
              <a:gs pos="100000">
                <a:schemeClr val="accent2">
                  <a:lumMod val="20000"/>
                  <a:lumOff val="80000"/>
                </a:schemeClr>
              </a:gs>
            </a:gsLst>
          </a:gradFill>
          <a:ln>
            <a:solidFill>
              <a:srgbClr val="CE3B37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marL="457200" indent="-457200"/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张斌</a:t>
            </a:r>
          </a:p>
        </p:txBody>
      </p:sp>
      <p:sp>
        <p:nvSpPr>
          <p:cNvPr id="35" name="Rectangle 11"/>
          <p:cNvSpPr>
            <a:spLocks noChangeArrowheads="1"/>
          </p:cNvSpPr>
          <p:nvPr/>
        </p:nvSpPr>
        <p:spPr bwMode="auto">
          <a:xfrm>
            <a:off x="4058040" y="3761462"/>
            <a:ext cx="719138" cy="360363"/>
          </a:xfrm>
          <a:prstGeom prst="rect">
            <a:avLst/>
          </a:prstGeom>
          <a:gradFill>
            <a:gsLst>
              <a:gs pos="0">
                <a:srgbClr val="CE3B37"/>
              </a:gs>
              <a:gs pos="100000">
                <a:schemeClr val="accent2">
                  <a:lumMod val="20000"/>
                  <a:lumOff val="80000"/>
                </a:schemeClr>
              </a:gs>
            </a:gsLst>
          </a:gradFill>
          <a:ln>
            <a:solidFill>
              <a:srgbClr val="CE3B37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marL="457200" indent="-457200"/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男</a:t>
            </a:r>
          </a:p>
        </p:txBody>
      </p:sp>
      <p:sp>
        <p:nvSpPr>
          <p:cNvPr id="42" name="Rectangle 12"/>
          <p:cNvSpPr>
            <a:spLocks noChangeArrowheads="1"/>
          </p:cNvSpPr>
          <p:nvPr/>
        </p:nvSpPr>
        <p:spPr bwMode="auto">
          <a:xfrm>
            <a:off x="4778765" y="3761462"/>
            <a:ext cx="719138" cy="360363"/>
          </a:xfrm>
          <a:prstGeom prst="rect">
            <a:avLst/>
          </a:prstGeom>
          <a:gradFill>
            <a:gsLst>
              <a:gs pos="0">
                <a:srgbClr val="CE3B37"/>
              </a:gs>
              <a:gs pos="100000">
                <a:schemeClr val="accent2">
                  <a:lumMod val="20000"/>
                  <a:lumOff val="80000"/>
                </a:schemeClr>
              </a:gs>
            </a:gsLst>
          </a:gradFill>
          <a:ln>
            <a:solidFill>
              <a:srgbClr val="CE3B37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marL="457200" indent="-457200"/>
            <a:r>
              <a:rPr lang="en-US" altLang="zh-CN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9901</a:t>
            </a:r>
          </a:p>
        </p:txBody>
      </p:sp>
      <p:sp>
        <p:nvSpPr>
          <p:cNvPr id="49" name="Text Box 15"/>
          <p:cNvSpPr txBox="1">
            <a:spLocks noChangeArrowheads="1"/>
          </p:cNvSpPr>
          <p:nvPr/>
        </p:nvSpPr>
        <p:spPr bwMode="auto">
          <a:xfrm>
            <a:off x="6336705" y="3048014"/>
            <a:ext cx="12678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Stud[1]</a:t>
            </a:r>
          </a:p>
        </p:txBody>
      </p:sp>
      <p:sp>
        <p:nvSpPr>
          <p:cNvPr id="56" name="Rectangle 16"/>
          <p:cNvSpPr>
            <a:spLocks noChangeAspect="1" noChangeArrowheads="1"/>
          </p:cNvSpPr>
          <p:nvPr/>
        </p:nvSpPr>
        <p:spPr bwMode="auto">
          <a:xfrm>
            <a:off x="5497905" y="3763049"/>
            <a:ext cx="431800" cy="360363"/>
          </a:xfrm>
          <a:prstGeom prst="rect">
            <a:avLst/>
          </a:prstGeom>
          <a:gradFill>
            <a:gsLst>
              <a:gs pos="0">
                <a:srgbClr val="F39801"/>
              </a:gs>
              <a:gs pos="100000">
                <a:schemeClr val="accent6">
                  <a:tint val="15000"/>
                  <a:satMod val="350000"/>
                </a:schemeClr>
              </a:gs>
            </a:gsLst>
          </a:gra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marL="457200" indent="-457200"/>
            <a:r>
              <a:rPr lang="en-US" altLang="zh-CN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8</a:t>
            </a:r>
          </a:p>
        </p:txBody>
      </p:sp>
      <p:sp>
        <p:nvSpPr>
          <p:cNvPr id="57" name="Rectangle 17"/>
          <p:cNvSpPr>
            <a:spLocks noChangeArrowheads="1"/>
          </p:cNvSpPr>
          <p:nvPr/>
        </p:nvSpPr>
        <p:spPr bwMode="auto">
          <a:xfrm>
            <a:off x="5931293" y="3763049"/>
            <a:ext cx="719137" cy="360363"/>
          </a:xfrm>
          <a:prstGeom prst="rect">
            <a:avLst/>
          </a:prstGeom>
          <a:gradFill>
            <a:gsLst>
              <a:gs pos="0">
                <a:srgbClr val="F39801"/>
              </a:gs>
              <a:gs pos="100000">
                <a:schemeClr val="accent6">
                  <a:tint val="15000"/>
                  <a:satMod val="350000"/>
                </a:schemeClr>
              </a:gs>
            </a:gsLst>
          </a:gra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marL="457200" indent="-457200"/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刘丽</a:t>
            </a:r>
          </a:p>
        </p:txBody>
      </p:sp>
      <p:sp>
        <p:nvSpPr>
          <p:cNvPr id="59" name="Rectangle 18"/>
          <p:cNvSpPr>
            <a:spLocks noChangeArrowheads="1"/>
          </p:cNvSpPr>
          <p:nvPr/>
        </p:nvSpPr>
        <p:spPr bwMode="auto">
          <a:xfrm>
            <a:off x="6650431" y="3763049"/>
            <a:ext cx="719137" cy="360363"/>
          </a:xfrm>
          <a:prstGeom prst="rect">
            <a:avLst/>
          </a:prstGeom>
          <a:gradFill>
            <a:gsLst>
              <a:gs pos="0">
                <a:srgbClr val="F39801"/>
              </a:gs>
              <a:gs pos="100000">
                <a:schemeClr val="accent6">
                  <a:tint val="15000"/>
                  <a:satMod val="350000"/>
                </a:schemeClr>
              </a:gs>
            </a:gsLst>
          </a:gra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marL="457200" indent="-457200"/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女</a:t>
            </a:r>
          </a:p>
        </p:txBody>
      </p:sp>
      <p:sp>
        <p:nvSpPr>
          <p:cNvPr id="60" name="Rectangle 19"/>
          <p:cNvSpPr>
            <a:spLocks noChangeArrowheads="1"/>
          </p:cNvSpPr>
          <p:nvPr/>
        </p:nvSpPr>
        <p:spPr bwMode="auto">
          <a:xfrm>
            <a:off x="7371156" y="3763049"/>
            <a:ext cx="719137" cy="360363"/>
          </a:xfrm>
          <a:prstGeom prst="rect">
            <a:avLst/>
          </a:prstGeom>
          <a:gradFill>
            <a:gsLst>
              <a:gs pos="0">
                <a:srgbClr val="F39801"/>
              </a:gs>
              <a:gs pos="100000">
                <a:schemeClr val="accent6">
                  <a:tint val="15000"/>
                  <a:satMod val="350000"/>
                </a:schemeClr>
              </a:gs>
            </a:gsLst>
          </a:gra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marL="457200" indent="-457200"/>
            <a:r>
              <a:rPr lang="en-US" altLang="zh-CN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9902</a:t>
            </a:r>
          </a:p>
        </p:txBody>
      </p:sp>
      <p:sp>
        <p:nvSpPr>
          <p:cNvPr id="66" name="右大括号 65"/>
          <p:cNvSpPr>
            <a:spLocks noChangeAspect="1"/>
          </p:cNvSpPr>
          <p:nvPr/>
        </p:nvSpPr>
        <p:spPr>
          <a:xfrm rot="16200000">
            <a:off x="4220363" y="2539486"/>
            <a:ext cx="178595" cy="2143140"/>
          </a:xfrm>
          <a:prstGeom prst="rightBrace">
            <a:avLst/>
          </a:prstGeom>
          <a:ln w="222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" name="右大括号 66"/>
          <p:cNvSpPr>
            <a:spLocks noChangeAspect="1"/>
          </p:cNvSpPr>
          <p:nvPr/>
        </p:nvSpPr>
        <p:spPr>
          <a:xfrm rot="16200000">
            <a:off x="6745308" y="2539486"/>
            <a:ext cx="178595" cy="2143140"/>
          </a:xfrm>
          <a:prstGeom prst="rightBrace">
            <a:avLst/>
          </a:prstGeom>
          <a:ln w="222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207113" y="4409608"/>
            <a:ext cx="2786082" cy="1395655"/>
            <a:chOff x="3335542" y="2698045"/>
            <a:chExt cx="2786082" cy="1395655"/>
          </a:xfrm>
        </p:grpSpPr>
        <p:sp>
          <p:nvSpPr>
            <p:cNvPr id="69" name="TextBox 68"/>
            <p:cNvSpPr txBox="1"/>
            <p:nvPr/>
          </p:nvSpPr>
          <p:spPr>
            <a:xfrm>
              <a:off x="3335542" y="3262703"/>
              <a:ext cx="27860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直接找到</a:t>
              </a:r>
              <a:r>
                <a:rPr lang="en-US" altLang="zh-CN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Stud[1]</a:t>
              </a:r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 记录，返回</a:t>
              </a:r>
              <a:r>
                <a:rPr lang="zh-CN" altLang="en-US" dirty="0">
                  <a:solidFill>
                    <a:srgbClr val="C0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刘丽</a:t>
              </a:r>
            </a:p>
          </p:txBody>
        </p:sp>
        <p:sp>
          <p:nvSpPr>
            <p:cNvPr id="70" name="上箭头 69"/>
            <p:cNvSpPr/>
            <p:nvPr/>
          </p:nvSpPr>
          <p:spPr bwMode="auto">
            <a:xfrm>
              <a:off x="4375506" y="2698045"/>
              <a:ext cx="366960" cy="469030"/>
            </a:xfrm>
            <a:prstGeom prst="upArrow">
              <a:avLst/>
            </a:prstGeom>
            <a:gradFill>
              <a:gsLst>
                <a:gs pos="0">
                  <a:srgbClr val="CE3B37"/>
                </a:gs>
                <a:gs pos="100000">
                  <a:srgbClr val="FFE985"/>
                </a:gs>
              </a:gsLst>
            </a:gradFill>
            <a:ln>
              <a:headEnd type="none" w="med" len="med"/>
              <a:tailEnd type="stealth" w="lg" len="lg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none" lIns="91440" tIns="76176" rIns="9144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457200" indent="-457200"/>
              <a:endPara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830956" y="2188355"/>
            <a:ext cx="7131642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rgbClr val="F3980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Wingdings"/>
              </a:rPr>
              <a:t> 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Wingdings"/>
              </a:rPr>
              <a:t>顺序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存储结构中实现“查找序号为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的学生姓名”</a:t>
            </a:r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id="{62E7C241-1057-44E0-93FA-172155D2D68A}"/>
              </a:ext>
            </a:extLst>
          </p:cNvPr>
          <p:cNvSpPr txBox="1"/>
          <p:nvPr/>
        </p:nvSpPr>
        <p:spPr>
          <a:xfrm>
            <a:off x="1055688" y="116632"/>
            <a:ext cx="3888184" cy="494302"/>
          </a:xfrm>
          <a:prstGeom prst="rect">
            <a:avLst/>
          </a:prstGeom>
          <a:solidFill>
            <a:srgbClr val="F19903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bg1"/>
              </a:contourClr>
            </a:sp3d>
          </a:bodyPr>
          <a:lstStyle/>
          <a:p>
            <a:r>
              <a:rPr lang="en-US" altLang="zh-CN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 </a:t>
            </a:r>
            <a:r>
              <a:rPr lang="zh-CN" altLang="en-US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什么是数据结构</a:t>
            </a:r>
          </a:p>
        </p:txBody>
      </p:sp>
      <p:pic>
        <p:nvPicPr>
          <p:cNvPr id="30" name="图片 29" descr="乐高玩具&#10;&#10;低可信度描述已自动生成">
            <a:extLst>
              <a:ext uri="{FF2B5EF4-FFF2-40B4-BE49-F238E27FC236}">
                <a16:creationId xmlns:a16="http://schemas.microsoft.com/office/drawing/2014/main" id="{05A4B048-3EA9-488C-96D1-A8C1C23DE6E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55939" flipV="1">
            <a:off x="7175940" y="1924506"/>
            <a:ext cx="7620301" cy="5134055"/>
          </a:xfrm>
          <a:prstGeom prst="rect">
            <a:avLst/>
          </a:prstGeom>
        </p:spPr>
      </p:pic>
      <p:sp>
        <p:nvSpPr>
          <p:cNvPr id="34" name="Text Box 10">
            <a:extLst>
              <a:ext uri="{FF2B5EF4-FFF2-40B4-BE49-F238E27FC236}">
                <a16:creationId xmlns:a16="http://schemas.microsoft.com/office/drawing/2014/main" id="{EC742650-C683-4A4A-9408-C14BBD38F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7988" y="1525387"/>
            <a:ext cx="3643338" cy="3877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2pPr>
            <a:lvl3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3pPr>
            <a:lvl4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4pPr>
            <a:lvl5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5pPr>
            <a:lvl6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6pPr>
            <a:lvl7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7pPr>
            <a:lvl8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8pPr>
            <a:lvl9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3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、数据运算</a:t>
            </a:r>
          </a:p>
        </p:txBody>
      </p:sp>
      <p:sp>
        <p:nvSpPr>
          <p:cNvPr id="36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6115A37-166D-472E-A870-B9FB6927E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4357718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1.1.1 </a:t>
            </a:r>
            <a:r>
              <a:rPr lang="en-US" altLang="zh-CN" sz="2800" b="0" dirty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lang="zh-CN" altLang="en-US" sz="2800" b="0" dirty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数据结构的定义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44" name="Arc 104"/>
          <p:cNvSpPr>
            <a:spLocks/>
          </p:cNvSpPr>
          <p:nvPr/>
        </p:nvSpPr>
        <p:spPr bwMode="auto">
          <a:xfrm>
            <a:off x="6582760" y="1863939"/>
            <a:ext cx="184731" cy="302494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rgbClr val="F39801"/>
            </a:solidFill>
            <a:round/>
            <a:headEnd/>
            <a:tailEnd type="stealth" w="lg" len="lg"/>
          </a:ln>
          <a:effectLst/>
        </p:spPr>
        <p:txBody>
          <a:bodyPr wrap="none" tIns="76176" bIns="0" anchor="ctr">
            <a:spAutoFit/>
          </a:bodyPr>
          <a:lstStyle/>
          <a:p>
            <a:endParaRPr lang="zh-CN" altLang="en-US" sz="18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3945" name="Text Box 105"/>
          <p:cNvSpPr txBox="1">
            <a:spLocks noChangeArrowheads="1"/>
          </p:cNvSpPr>
          <p:nvPr/>
        </p:nvSpPr>
        <p:spPr bwMode="auto">
          <a:xfrm>
            <a:off x="5966098" y="1664259"/>
            <a:ext cx="792162" cy="2255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marL="457200" indent="-457200"/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head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654180" y="2195422"/>
            <a:ext cx="2941637" cy="396875"/>
            <a:chOff x="3102" y="720"/>
            <a:chExt cx="1853" cy="250"/>
          </a:xfrm>
        </p:grpSpPr>
        <p:sp>
          <p:nvSpPr>
            <p:cNvPr id="61" name="Rectangle 4"/>
            <p:cNvSpPr>
              <a:spLocks noChangeArrowheads="1"/>
            </p:cNvSpPr>
            <p:nvPr/>
          </p:nvSpPr>
          <p:spPr bwMode="auto">
            <a:xfrm>
              <a:off x="3102" y="720"/>
              <a:ext cx="306" cy="250"/>
            </a:xfrm>
            <a:prstGeom prst="rect">
              <a:avLst/>
            </a:prstGeom>
            <a:gradFill>
              <a:gsLst>
                <a:gs pos="0">
                  <a:srgbClr val="CE3B37"/>
                </a:gs>
                <a:gs pos="100000">
                  <a:schemeClr val="accent4">
                    <a:tint val="15000"/>
                    <a:satMod val="350000"/>
                  </a:schemeClr>
                </a:gs>
              </a:gsLst>
            </a:gradFill>
            <a:ln>
              <a:solidFill>
                <a:srgbClr val="F39801"/>
              </a:solidFill>
              <a:headEnd/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en-US" altLang="zh-CN" sz="1800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1</a:t>
              </a:r>
            </a:p>
          </p:txBody>
        </p:sp>
        <p:sp>
          <p:nvSpPr>
            <p:cNvPr id="62" name="Rectangle 5"/>
            <p:cNvSpPr>
              <a:spLocks noChangeArrowheads="1"/>
            </p:cNvSpPr>
            <p:nvPr/>
          </p:nvSpPr>
          <p:spPr bwMode="auto">
            <a:xfrm>
              <a:off x="3372" y="720"/>
              <a:ext cx="498" cy="250"/>
            </a:xfrm>
            <a:prstGeom prst="rect">
              <a:avLst/>
            </a:prstGeom>
            <a:gradFill>
              <a:gsLst>
                <a:gs pos="0">
                  <a:srgbClr val="CE3B37"/>
                </a:gs>
                <a:gs pos="100000">
                  <a:schemeClr val="accent4">
                    <a:tint val="15000"/>
                    <a:satMod val="350000"/>
                  </a:schemeClr>
                </a:gs>
              </a:gsLst>
            </a:gradFill>
            <a:ln>
              <a:solidFill>
                <a:srgbClr val="F39801"/>
              </a:solidFill>
              <a:headEnd/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zh-CN" altLang="en-US" sz="18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张斌</a:t>
              </a:r>
            </a:p>
          </p:txBody>
        </p:sp>
        <p:sp>
          <p:nvSpPr>
            <p:cNvPr id="63" name="Rectangle 6"/>
            <p:cNvSpPr>
              <a:spLocks noChangeArrowheads="1"/>
            </p:cNvSpPr>
            <p:nvPr/>
          </p:nvSpPr>
          <p:spPr bwMode="auto">
            <a:xfrm>
              <a:off x="3852" y="720"/>
              <a:ext cx="288" cy="250"/>
            </a:xfrm>
            <a:prstGeom prst="rect">
              <a:avLst/>
            </a:prstGeom>
            <a:gradFill>
              <a:gsLst>
                <a:gs pos="0">
                  <a:srgbClr val="CE3B37"/>
                </a:gs>
                <a:gs pos="100000">
                  <a:schemeClr val="accent4">
                    <a:tint val="15000"/>
                    <a:satMod val="350000"/>
                  </a:schemeClr>
                </a:gs>
              </a:gsLst>
            </a:gradFill>
            <a:ln>
              <a:solidFill>
                <a:srgbClr val="F39801"/>
              </a:solidFill>
              <a:headEnd/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zh-CN" altLang="en-US" sz="18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男</a:t>
              </a:r>
            </a:p>
          </p:txBody>
        </p:sp>
        <p:sp>
          <p:nvSpPr>
            <p:cNvPr id="64" name="Rectangle 7"/>
            <p:cNvSpPr>
              <a:spLocks noChangeArrowheads="1"/>
            </p:cNvSpPr>
            <p:nvPr/>
          </p:nvSpPr>
          <p:spPr bwMode="auto">
            <a:xfrm>
              <a:off x="4122" y="720"/>
              <a:ext cx="544" cy="250"/>
            </a:xfrm>
            <a:prstGeom prst="rect">
              <a:avLst/>
            </a:prstGeom>
            <a:gradFill>
              <a:gsLst>
                <a:gs pos="0">
                  <a:srgbClr val="CE3B37"/>
                </a:gs>
                <a:gs pos="100000">
                  <a:schemeClr val="accent4">
                    <a:tint val="15000"/>
                    <a:satMod val="350000"/>
                  </a:schemeClr>
                </a:gs>
              </a:gsLst>
            </a:gradFill>
            <a:ln>
              <a:solidFill>
                <a:srgbClr val="F39801"/>
              </a:solidFill>
              <a:headEnd/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en-US" altLang="zh-CN" sz="18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9901</a:t>
              </a:r>
            </a:p>
          </p:txBody>
        </p:sp>
        <p:sp>
          <p:nvSpPr>
            <p:cNvPr id="65" name="Rectangle 8"/>
            <p:cNvSpPr>
              <a:spLocks noChangeArrowheads="1"/>
            </p:cNvSpPr>
            <p:nvPr/>
          </p:nvSpPr>
          <p:spPr bwMode="auto">
            <a:xfrm>
              <a:off x="4649" y="720"/>
              <a:ext cx="306" cy="250"/>
            </a:xfrm>
            <a:prstGeom prst="rect">
              <a:avLst/>
            </a:prstGeom>
            <a:gradFill>
              <a:gsLst>
                <a:gs pos="0">
                  <a:srgbClr val="CE3B37"/>
                </a:gs>
                <a:gs pos="100000">
                  <a:schemeClr val="accent4">
                    <a:tint val="15000"/>
                    <a:satMod val="350000"/>
                  </a:schemeClr>
                </a:gs>
              </a:gsLst>
            </a:gradFill>
            <a:ln>
              <a:solidFill>
                <a:srgbClr val="F39801"/>
              </a:solidFill>
              <a:headEnd/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endParaRPr kumimoji="0"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endParaRPr>
            </a:p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endParaRPr kumimoji="0"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endParaRP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6643064" y="2805022"/>
            <a:ext cx="2952750" cy="396875"/>
            <a:chOff x="3095" y="1104"/>
            <a:chExt cx="1860" cy="250"/>
          </a:xfrm>
        </p:grpSpPr>
        <p:sp>
          <p:nvSpPr>
            <p:cNvPr id="68" name="Rectangle 11"/>
            <p:cNvSpPr>
              <a:spLocks noChangeArrowheads="1"/>
            </p:cNvSpPr>
            <p:nvPr/>
          </p:nvSpPr>
          <p:spPr bwMode="auto">
            <a:xfrm>
              <a:off x="3095" y="1104"/>
              <a:ext cx="306" cy="250"/>
            </a:xfrm>
            <a:prstGeom prst="rect">
              <a:avLst/>
            </a:prstGeom>
            <a:gradFill>
              <a:gsLst>
                <a:gs pos="0">
                  <a:srgbClr val="CE3B37"/>
                </a:gs>
                <a:gs pos="100000">
                  <a:schemeClr val="accent4">
                    <a:tint val="15000"/>
                    <a:satMod val="350000"/>
                  </a:schemeClr>
                </a:gs>
              </a:gsLst>
            </a:gradFill>
            <a:ln>
              <a:solidFill>
                <a:srgbClr val="F39801"/>
              </a:solidFill>
              <a:headEnd/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en-US" altLang="zh-CN" sz="1800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8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372" y="1104"/>
              <a:ext cx="498" cy="250"/>
            </a:xfrm>
            <a:prstGeom prst="rect">
              <a:avLst/>
            </a:prstGeom>
            <a:gradFill>
              <a:gsLst>
                <a:gs pos="0">
                  <a:srgbClr val="CE3B37"/>
                </a:gs>
                <a:gs pos="100000">
                  <a:schemeClr val="accent4">
                    <a:tint val="15000"/>
                    <a:satMod val="350000"/>
                  </a:schemeClr>
                </a:gs>
              </a:gsLst>
            </a:gradFill>
            <a:ln>
              <a:solidFill>
                <a:srgbClr val="F39801"/>
              </a:solidFill>
              <a:headEnd/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zh-CN" altLang="en-US" sz="1800" dirty="0">
                  <a:solidFill>
                    <a:srgbClr val="C00000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刘丽</a:t>
              </a:r>
            </a:p>
          </p:txBody>
        </p:sp>
        <p:sp>
          <p:nvSpPr>
            <p:cNvPr id="70" name="Rectangle 13"/>
            <p:cNvSpPr>
              <a:spLocks noChangeArrowheads="1"/>
            </p:cNvSpPr>
            <p:nvPr/>
          </p:nvSpPr>
          <p:spPr bwMode="auto">
            <a:xfrm>
              <a:off x="3852" y="1104"/>
              <a:ext cx="288" cy="250"/>
            </a:xfrm>
            <a:prstGeom prst="rect">
              <a:avLst/>
            </a:prstGeom>
            <a:gradFill>
              <a:gsLst>
                <a:gs pos="0">
                  <a:srgbClr val="CE3B37"/>
                </a:gs>
                <a:gs pos="100000">
                  <a:schemeClr val="accent4">
                    <a:tint val="15000"/>
                    <a:satMod val="350000"/>
                  </a:schemeClr>
                </a:gs>
              </a:gsLst>
            </a:gradFill>
            <a:ln>
              <a:solidFill>
                <a:srgbClr val="F39801"/>
              </a:solidFill>
              <a:headEnd/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zh-CN" altLang="en-US" sz="18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女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122" y="1104"/>
              <a:ext cx="544" cy="250"/>
            </a:xfrm>
            <a:prstGeom prst="rect">
              <a:avLst/>
            </a:prstGeom>
            <a:gradFill>
              <a:gsLst>
                <a:gs pos="0">
                  <a:srgbClr val="CE3B37"/>
                </a:gs>
                <a:gs pos="100000">
                  <a:schemeClr val="accent4">
                    <a:tint val="15000"/>
                    <a:satMod val="350000"/>
                  </a:schemeClr>
                </a:gs>
              </a:gsLst>
            </a:gradFill>
            <a:ln>
              <a:solidFill>
                <a:srgbClr val="F39801"/>
              </a:solidFill>
              <a:headEnd/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en-US" altLang="zh-CN" sz="18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9902</a:t>
              </a:r>
            </a:p>
          </p:txBody>
        </p:sp>
        <p:sp>
          <p:nvSpPr>
            <p:cNvPr id="72" name="Rectangle 15"/>
            <p:cNvSpPr>
              <a:spLocks noChangeArrowheads="1"/>
            </p:cNvSpPr>
            <p:nvPr/>
          </p:nvSpPr>
          <p:spPr bwMode="auto">
            <a:xfrm>
              <a:off x="4649" y="1104"/>
              <a:ext cx="306" cy="250"/>
            </a:xfrm>
            <a:prstGeom prst="rect">
              <a:avLst/>
            </a:prstGeom>
            <a:gradFill>
              <a:gsLst>
                <a:gs pos="0">
                  <a:srgbClr val="CE3B37"/>
                </a:gs>
                <a:gs pos="100000">
                  <a:schemeClr val="accent4">
                    <a:tint val="15000"/>
                    <a:satMod val="350000"/>
                  </a:schemeClr>
                </a:gs>
              </a:gsLst>
            </a:gradFill>
            <a:ln>
              <a:solidFill>
                <a:srgbClr val="F39801"/>
              </a:solidFill>
              <a:headEnd/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endParaRPr kumimoji="0"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endParaRPr>
            </a:p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endParaRPr kumimoji="0"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endParaRPr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6635130" y="3490822"/>
            <a:ext cx="2974975" cy="396875"/>
            <a:chOff x="3090" y="1536"/>
            <a:chExt cx="1874" cy="250"/>
          </a:xfrm>
        </p:grpSpPr>
        <p:sp>
          <p:nvSpPr>
            <p:cNvPr id="74" name="Rectangle 17"/>
            <p:cNvSpPr>
              <a:spLocks noChangeArrowheads="1"/>
            </p:cNvSpPr>
            <p:nvPr/>
          </p:nvSpPr>
          <p:spPr bwMode="auto">
            <a:xfrm>
              <a:off x="3090" y="1536"/>
              <a:ext cx="306" cy="250"/>
            </a:xfrm>
            <a:prstGeom prst="rect">
              <a:avLst/>
            </a:prstGeom>
            <a:gradFill>
              <a:gsLst>
                <a:gs pos="0">
                  <a:srgbClr val="CE3B37"/>
                </a:gs>
                <a:gs pos="100000">
                  <a:schemeClr val="accent4">
                    <a:tint val="15000"/>
                    <a:satMod val="350000"/>
                  </a:schemeClr>
                </a:gs>
              </a:gsLst>
            </a:gradFill>
            <a:ln>
              <a:solidFill>
                <a:srgbClr val="F39801"/>
              </a:solidFill>
              <a:headEnd/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en-US" altLang="zh-CN" sz="1800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34</a:t>
              </a:r>
            </a:p>
          </p:txBody>
        </p:sp>
        <p:sp>
          <p:nvSpPr>
            <p:cNvPr id="75" name="Rectangle 18"/>
            <p:cNvSpPr>
              <a:spLocks noChangeArrowheads="1"/>
            </p:cNvSpPr>
            <p:nvPr/>
          </p:nvSpPr>
          <p:spPr bwMode="auto">
            <a:xfrm>
              <a:off x="3381" y="1536"/>
              <a:ext cx="498" cy="250"/>
            </a:xfrm>
            <a:prstGeom prst="rect">
              <a:avLst/>
            </a:prstGeom>
            <a:gradFill>
              <a:gsLst>
                <a:gs pos="0">
                  <a:srgbClr val="CE3B37"/>
                </a:gs>
                <a:gs pos="100000">
                  <a:schemeClr val="accent4">
                    <a:tint val="15000"/>
                    <a:satMod val="350000"/>
                  </a:schemeClr>
                </a:gs>
              </a:gsLst>
            </a:gradFill>
            <a:ln>
              <a:solidFill>
                <a:srgbClr val="F39801"/>
              </a:solidFill>
              <a:headEnd/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zh-CN" altLang="en-US" sz="18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李英</a:t>
              </a:r>
            </a:p>
          </p:txBody>
        </p:sp>
        <p:sp>
          <p:nvSpPr>
            <p:cNvPr id="76" name="Rectangle 19"/>
            <p:cNvSpPr>
              <a:spLocks noChangeArrowheads="1"/>
            </p:cNvSpPr>
            <p:nvPr/>
          </p:nvSpPr>
          <p:spPr bwMode="auto">
            <a:xfrm>
              <a:off x="3861" y="1536"/>
              <a:ext cx="288" cy="250"/>
            </a:xfrm>
            <a:prstGeom prst="rect">
              <a:avLst/>
            </a:prstGeom>
            <a:gradFill>
              <a:gsLst>
                <a:gs pos="0">
                  <a:srgbClr val="CE3B37"/>
                </a:gs>
                <a:gs pos="100000">
                  <a:schemeClr val="accent4">
                    <a:tint val="15000"/>
                    <a:satMod val="350000"/>
                  </a:schemeClr>
                </a:gs>
              </a:gsLst>
            </a:gradFill>
            <a:ln>
              <a:solidFill>
                <a:srgbClr val="F39801"/>
              </a:solidFill>
              <a:headEnd/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zh-CN" altLang="en-US" sz="18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女</a:t>
              </a:r>
            </a:p>
          </p:txBody>
        </p:sp>
        <p:sp>
          <p:nvSpPr>
            <p:cNvPr id="77" name="Rectangle 20"/>
            <p:cNvSpPr>
              <a:spLocks noChangeArrowheads="1"/>
            </p:cNvSpPr>
            <p:nvPr/>
          </p:nvSpPr>
          <p:spPr bwMode="auto">
            <a:xfrm>
              <a:off x="4131" y="1536"/>
              <a:ext cx="544" cy="250"/>
            </a:xfrm>
            <a:prstGeom prst="rect">
              <a:avLst/>
            </a:prstGeom>
            <a:gradFill>
              <a:gsLst>
                <a:gs pos="0">
                  <a:srgbClr val="CE3B37"/>
                </a:gs>
                <a:gs pos="100000">
                  <a:schemeClr val="accent4">
                    <a:tint val="15000"/>
                    <a:satMod val="350000"/>
                  </a:schemeClr>
                </a:gs>
              </a:gsLst>
            </a:gradFill>
            <a:ln>
              <a:solidFill>
                <a:srgbClr val="F39801"/>
              </a:solidFill>
              <a:headEnd/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en-US" altLang="zh-CN" sz="18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9901</a:t>
              </a:r>
            </a:p>
          </p:txBody>
        </p:sp>
        <p:sp>
          <p:nvSpPr>
            <p:cNvPr id="78" name="Rectangle 21"/>
            <p:cNvSpPr>
              <a:spLocks noChangeArrowheads="1"/>
            </p:cNvSpPr>
            <p:nvPr/>
          </p:nvSpPr>
          <p:spPr bwMode="auto">
            <a:xfrm>
              <a:off x="4658" y="1536"/>
              <a:ext cx="306" cy="250"/>
            </a:xfrm>
            <a:prstGeom prst="rect">
              <a:avLst/>
            </a:prstGeom>
            <a:gradFill>
              <a:gsLst>
                <a:gs pos="0">
                  <a:srgbClr val="CE3B37"/>
                </a:gs>
                <a:gs pos="100000">
                  <a:schemeClr val="accent4">
                    <a:tint val="15000"/>
                    <a:satMod val="350000"/>
                  </a:schemeClr>
                </a:gs>
              </a:gsLst>
            </a:gradFill>
            <a:ln>
              <a:solidFill>
                <a:srgbClr val="F39801"/>
              </a:solidFill>
              <a:headEnd/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endParaRPr kumimoji="0"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endParaRPr>
            </a:p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endParaRPr kumimoji="0"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endParaRPr>
            </a:p>
          </p:txBody>
        </p:sp>
      </p:grpSp>
      <p:sp>
        <p:nvSpPr>
          <p:cNvPr id="79" name="Line 22"/>
          <p:cNvSpPr>
            <a:spLocks noChangeShapeType="1"/>
          </p:cNvSpPr>
          <p:nvPr/>
        </p:nvSpPr>
        <p:spPr bwMode="auto">
          <a:xfrm>
            <a:off x="9354514" y="2424020"/>
            <a:ext cx="0" cy="381000"/>
          </a:xfrm>
          <a:prstGeom prst="line">
            <a:avLst/>
          </a:prstGeom>
          <a:noFill/>
          <a:ln w="28575">
            <a:solidFill>
              <a:srgbClr val="F39801"/>
            </a:solidFill>
            <a:miter lim="800000"/>
            <a:headEnd/>
            <a:tailEnd type="triangle" w="med" len="med"/>
          </a:ln>
          <a:effectLst/>
        </p:spPr>
        <p:txBody>
          <a:bodyPr wrap="none" tIns="36000"/>
          <a:lstStyle/>
          <a:p>
            <a:pPr algn="ctr"/>
            <a:endParaRPr lang="zh-CN" altLang="en-US" sz="180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grpSp>
        <p:nvGrpSpPr>
          <p:cNvPr id="5" name="Group 23"/>
          <p:cNvGrpSpPr>
            <a:grpSpLocks/>
          </p:cNvGrpSpPr>
          <p:nvPr/>
        </p:nvGrpSpPr>
        <p:grpSpPr bwMode="auto">
          <a:xfrm>
            <a:off x="6635130" y="4176622"/>
            <a:ext cx="2974975" cy="396875"/>
            <a:chOff x="3090" y="1968"/>
            <a:chExt cx="1874" cy="250"/>
          </a:xfrm>
        </p:grpSpPr>
        <p:sp>
          <p:nvSpPr>
            <p:cNvPr id="81" name="Rectangle 24"/>
            <p:cNvSpPr>
              <a:spLocks noChangeArrowheads="1"/>
            </p:cNvSpPr>
            <p:nvPr/>
          </p:nvSpPr>
          <p:spPr bwMode="auto">
            <a:xfrm>
              <a:off x="3090" y="1968"/>
              <a:ext cx="306" cy="250"/>
            </a:xfrm>
            <a:prstGeom prst="rect">
              <a:avLst/>
            </a:prstGeom>
            <a:gradFill>
              <a:gsLst>
                <a:gs pos="0">
                  <a:srgbClr val="CE3B37"/>
                </a:gs>
                <a:gs pos="100000">
                  <a:schemeClr val="accent4">
                    <a:tint val="15000"/>
                    <a:satMod val="350000"/>
                  </a:schemeClr>
                </a:gs>
              </a:gsLst>
            </a:gradFill>
            <a:ln>
              <a:solidFill>
                <a:srgbClr val="F39801"/>
              </a:solidFill>
              <a:headEnd/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en-US" altLang="zh-CN" sz="1800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20</a:t>
              </a:r>
            </a:p>
          </p:txBody>
        </p:sp>
        <p:sp>
          <p:nvSpPr>
            <p:cNvPr id="82" name="Rectangle 25"/>
            <p:cNvSpPr>
              <a:spLocks noChangeArrowheads="1"/>
            </p:cNvSpPr>
            <p:nvPr/>
          </p:nvSpPr>
          <p:spPr bwMode="auto">
            <a:xfrm>
              <a:off x="3381" y="1968"/>
              <a:ext cx="498" cy="250"/>
            </a:xfrm>
            <a:prstGeom prst="rect">
              <a:avLst/>
            </a:prstGeom>
            <a:gradFill>
              <a:gsLst>
                <a:gs pos="0">
                  <a:srgbClr val="CE3B37"/>
                </a:gs>
                <a:gs pos="100000">
                  <a:schemeClr val="accent4">
                    <a:tint val="15000"/>
                    <a:satMod val="350000"/>
                  </a:schemeClr>
                </a:gs>
              </a:gsLst>
            </a:gradFill>
            <a:ln>
              <a:solidFill>
                <a:srgbClr val="F39801"/>
              </a:solidFill>
              <a:headEnd/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zh-CN" altLang="en-US" sz="18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陈华</a:t>
              </a:r>
            </a:p>
          </p:txBody>
        </p:sp>
        <p:sp>
          <p:nvSpPr>
            <p:cNvPr id="83" name="Rectangle 26"/>
            <p:cNvSpPr>
              <a:spLocks noChangeArrowheads="1"/>
            </p:cNvSpPr>
            <p:nvPr/>
          </p:nvSpPr>
          <p:spPr bwMode="auto">
            <a:xfrm>
              <a:off x="3861" y="1968"/>
              <a:ext cx="288" cy="250"/>
            </a:xfrm>
            <a:prstGeom prst="rect">
              <a:avLst/>
            </a:prstGeom>
            <a:gradFill>
              <a:gsLst>
                <a:gs pos="0">
                  <a:srgbClr val="CE3B37"/>
                </a:gs>
                <a:gs pos="100000">
                  <a:schemeClr val="accent4">
                    <a:tint val="15000"/>
                    <a:satMod val="350000"/>
                  </a:schemeClr>
                </a:gs>
              </a:gsLst>
            </a:gradFill>
            <a:ln>
              <a:solidFill>
                <a:srgbClr val="F39801"/>
              </a:solidFill>
              <a:headEnd/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zh-CN" altLang="en-US" sz="18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男</a:t>
              </a:r>
            </a:p>
          </p:txBody>
        </p:sp>
        <p:sp>
          <p:nvSpPr>
            <p:cNvPr id="84" name="Rectangle 27"/>
            <p:cNvSpPr>
              <a:spLocks noChangeArrowheads="1"/>
            </p:cNvSpPr>
            <p:nvPr/>
          </p:nvSpPr>
          <p:spPr bwMode="auto">
            <a:xfrm>
              <a:off x="4131" y="1968"/>
              <a:ext cx="544" cy="250"/>
            </a:xfrm>
            <a:prstGeom prst="rect">
              <a:avLst/>
            </a:prstGeom>
            <a:gradFill>
              <a:gsLst>
                <a:gs pos="0">
                  <a:srgbClr val="CE3B37"/>
                </a:gs>
                <a:gs pos="100000">
                  <a:schemeClr val="accent4">
                    <a:tint val="15000"/>
                    <a:satMod val="350000"/>
                  </a:schemeClr>
                </a:gs>
              </a:gsLst>
            </a:gradFill>
            <a:ln>
              <a:solidFill>
                <a:srgbClr val="F39801"/>
              </a:solidFill>
              <a:headEnd/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en-US" altLang="zh-CN" sz="18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9902</a:t>
              </a:r>
            </a:p>
          </p:txBody>
        </p:sp>
        <p:sp>
          <p:nvSpPr>
            <p:cNvPr id="85" name="Rectangle 28"/>
            <p:cNvSpPr>
              <a:spLocks noChangeArrowheads="1"/>
            </p:cNvSpPr>
            <p:nvPr/>
          </p:nvSpPr>
          <p:spPr bwMode="auto">
            <a:xfrm>
              <a:off x="4658" y="1968"/>
              <a:ext cx="306" cy="250"/>
            </a:xfrm>
            <a:prstGeom prst="rect">
              <a:avLst/>
            </a:prstGeom>
            <a:gradFill>
              <a:gsLst>
                <a:gs pos="0">
                  <a:srgbClr val="CE3B37"/>
                </a:gs>
                <a:gs pos="100000">
                  <a:schemeClr val="accent4">
                    <a:tint val="15000"/>
                    <a:satMod val="350000"/>
                  </a:schemeClr>
                </a:gs>
              </a:gsLst>
            </a:gradFill>
            <a:ln>
              <a:solidFill>
                <a:srgbClr val="F39801"/>
              </a:solidFill>
              <a:headEnd/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endParaRPr kumimoji="0"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endParaRPr>
            </a:p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endParaRPr kumimoji="0"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endParaRPr>
            </a:p>
          </p:txBody>
        </p:sp>
      </p:grpSp>
      <p:grpSp>
        <p:nvGrpSpPr>
          <p:cNvPr id="6" name="Group 29"/>
          <p:cNvGrpSpPr>
            <a:grpSpLocks/>
          </p:cNvGrpSpPr>
          <p:nvPr/>
        </p:nvGrpSpPr>
        <p:grpSpPr bwMode="auto">
          <a:xfrm>
            <a:off x="6649417" y="6081622"/>
            <a:ext cx="2974975" cy="396875"/>
            <a:chOff x="3099" y="3168"/>
            <a:chExt cx="1874" cy="250"/>
          </a:xfrm>
        </p:grpSpPr>
        <p:sp>
          <p:nvSpPr>
            <p:cNvPr id="87" name="Rectangle 30"/>
            <p:cNvSpPr>
              <a:spLocks noChangeArrowheads="1"/>
            </p:cNvSpPr>
            <p:nvPr/>
          </p:nvSpPr>
          <p:spPr bwMode="auto">
            <a:xfrm>
              <a:off x="3099" y="3168"/>
              <a:ext cx="306" cy="250"/>
            </a:xfrm>
            <a:prstGeom prst="rect">
              <a:avLst/>
            </a:prstGeom>
            <a:gradFill>
              <a:gsLst>
                <a:gs pos="0">
                  <a:srgbClr val="CE3B37"/>
                </a:gs>
                <a:gs pos="100000">
                  <a:schemeClr val="accent4">
                    <a:tint val="15000"/>
                    <a:satMod val="350000"/>
                  </a:schemeClr>
                </a:gs>
              </a:gsLst>
            </a:gradFill>
            <a:ln>
              <a:solidFill>
                <a:srgbClr val="F39801"/>
              </a:solidFill>
              <a:headEnd/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en-US" altLang="zh-CN" sz="1800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5</a:t>
              </a:r>
            </a:p>
          </p:txBody>
        </p:sp>
        <p:sp>
          <p:nvSpPr>
            <p:cNvPr id="88" name="Rectangle 31"/>
            <p:cNvSpPr>
              <a:spLocks noChangeArrowheads="1"/>
            </p:cNvSpPr>
            <p:nvPr/>
          </p:nvSpPr>
          <p:spPr bwMode="auto">
            <a:xfrm>
              <a:off x="3390" y="3168"/>
              <a:ext cx="498" cy="250"/>
            </a:xfrm>
            <a:prstGeom prst="rect">
              <a:avLst/>
            </a:prstGeom>
            <a:gradFill>
              <a:gsLst>
                <a:gs pos="0">
                  <a:srgbClr val="CE3B37"/>
                </a:gs>
                <a:gs pos="100000">
                  <a:schemeClr val="accent4">
                    <a:tint val="15000"/>
                    <a:satMod val="350000"/>
                  </a:schemeClr>
                </a:gs>
              </a:gsLst>
            </a:gradFill>
            <a:ln>
              <a:solidFill>
                <a:srgbClr val="F39801"/>
              </a:solidFill>
              <a:headEnd/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zh-CN" altLang="en-US" sz="18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王萍</a:t>
              </a:r>
            </a:p>
          </p:txBody>
        </p:sp>
        <p:sp>
          <p:nvSpPr>
            <p:cNvPr id="89" name="Rectangle 32"/>
            <p:cNvSpPr>
              <a:spLocks noChangeArrowheads="1"/>
            </p:cNvSpPr>
            <p:nvPr/>
          </p:nvSpPr>
          <p:spPr bwMode="auto">
            <a:xfrm>
              <a:off x="3870" y="3168"/>
              <a:ext cx="288" cy="250"/>
            </a:xfrm>
            <a:prstGeom prst="rect">
              <a:avLst/>
            </a:prstGeom>
            <a:gradFill>
              <a:gsLst>
                <a:gs pos="0">
                  <a:srgbClr val="CE3B37"/>
                </a:gs>
                <a:gs pos="100000">
                  <a:schemeClr val="accent4">
                    <a:tint val="15000"/>
                    <a:satMod val="350000"/>
                  </a:schemeClr>
                </a:gs>
              </a:gsLst>
            </a:gradFill>
            <a:ln>
              <a:solidFill>
                <a:srgbClr val="F39801"/>
              </a:solidFill>
              <a:headEnd/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zh-CN" altLang="en-US" sz="18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女</a:t>
              </a:r>
            </a:p>
          </p:txBody>
        </p:sp>
        <p:sp>
          <p:nvSpPr>
            <p:cNvPr id="90" name="Rectangle 33"/>
            <p:cNvSpPr>
              <a:spLocks noChangeArrowheads="1"/>
            </p:cNvSpPr>
            <p:nvPr/>
          </p:nvSpPr>
          <p:spPr bwMode="auto">
            <a:xfrm>
              <a:off x="4140" y="3168"/>
              <a:ext cx="544" cy="250"/>
            </a:xfrm>
            <a:prstGeom prst="rect">
              <a:avLst/>
            </a:prstGeom>
            <a:gradFill>
              <a:gsLst>
                <a:gs pos="0">
                  <a:srgbClr val="CE3B37"/>
                </a:gs>
                <a:gs pos="100000">
                  <a:schemeClr val="accent4">
                    <a:tint val="15000"/>
                    <a:satMod val="350000"/>
                  </a:schemeClr>
                </a:gs>
              </a:gsLst>
            </a:gradFill>
            <a:ln>
              <a:solidFill>
                <a:srgbClr val="F39801"/>
              </a:solidFill>
              <a:headEnd/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en-US" altLang="zh-CN" sz="18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9901</a:t>
              </a:r>
            </a:p>
          </p:txBody>
        </p:sp>
        <p:sp>
          <p:nvSpPr>
            <p:cNvPr id="91" name="Rectangle 34"/>
            <p:cNvSpPr>
              <a:spLocks noChangeArrowheads="1"/>
            </p:cNvSpPr>
            <p:nvPr/>
          </p:nvSpPr>
          <p:spPr bwMode="auto">
            <a:xfrm>
              <a:off x="4667" y="3168"/>
              <a:ext cx="306" cy="250"/>
            </a:xfrm>
            <a:prstGeom prst="rect">
              <a:avLst/>
            </a:prstGeom>
            <a:gradFill>
              <a:gsLst>
                <a:gs pos="0">
                  <a:srgbClr val="CE3B37"/>
                </a:gs>
                <a:gs pos="100000">
                  <a:schemeClr val="accent4">
                    <a:tint val="15000"/>
                    <a:satMod val="350000"/>
                  </a:schemeClr>
                </a:gs>
              </a:gsLst>
            </a:gradFill>
            <a:ln>
              <a:solidFill>
                <a:srgbClr val="F39801"/>
              </a:solidFill>
              <a:headEnd/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00000"/>
                </a:lnSpc>
                <a:spcBef>
                  <a:spcPct val="0"/>
                </a:spcBef>
              </a:pPr>
              <a:r>
                <a:rPr kumimoji="0" lang="en-US" altLang="zh-CN" sz="18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∧</a:t>
              </a:r>
            </a:p>
          </p:txBody>
        </p:sp>
      </p:grpSp>
      <p:sp>
        <p:nvSpPr>
          <p:cNvPr id="92" name="Line 35"/>
          <p:cNvSpPr>
            <a:spLocks noChangeShapeType="1"/>
          </p:cNvSpPr>
          <p:nvPr/>
        </p:nvSpPr>
        <p:spPr bwMode="auto">
          <a:xfrm>
            <a:off x="9354514" y="3059021"/>
            <a:ext cx="0" cy="432000"/>
          </a:xfrm>
          <a:prstGeom prst="line">
            <a:avLst/>
          </a:prstGeom>
          <a:noFill/>
          <a:ln w="28575">
            <a:solidFill>
              <a:srgbClr val="F39801"/>
            </a:solidFill>
            <a:miter lim="800000"/>
            <a:headEnd/>
            <a:tailEnd type="triangle" w="med" len="med"/>
          </a:ln>
          <a:effectLst/>
        </p:spPr>
        <p:txBody>
          <a:bodyPr wrap="none" tIns="36000"/>
          <a:lstStyle/>
          <a:p>
            <a:pPr algn="ctr"/>
            <a:endParaRPr lang="zh-CN" altLang="en-US" sz="180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sp>
        <p:nvSpPr>
          <p:cNvPr id="93" name="Line 36"/>
          <p:cNvSpPr>
            <a:spLocks noChangeShapeType="1"/>
          </p:cNvSpPr>
          <p:nvPr/>
        </p:nvSpPr>
        <p:spPr bwMode="auto">
          <a:xfrm>
            <a:off x="9341814" y="3719420"/>
            <a:ext cx="0" cy="457200"/>
          </a:xfrm>
          <a:prstGeom prst="line">
            <a:avLst/>
          </a:prstGeom>
          <a:noFill/>
          <a:ln w="28575">
            <a:solidFill>
              <a:srgbClr val="F39801"/>
            </a:solidFill>
            <a:miter lim="800000"/>
            <a:headEnd/>
            <a:tailEnd type="triangle" w="med" len="med"/>
          </a:ln>
          <a:effectLst/>
        </p:spPr>
        <p:txBody>
          <a:bodyPr wrap="none" tIns="36000"/>
          <a:lstStyle/>
          <a:p>
            <a:pPr algn="ctr"/>
            <a:endParaRPr lang="zh-CN" altLang="en-US" sz="180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sp>
        <p:nvSpPr>
          <p:cNvPr id="94" name="Line 37"/>
          <p:cNvSpPr>
            <a:spLocks noChangeShapeType="1"/>
          </p:cNvSpPr>
          <p:nvPr/>
        </p:nvSpPr>
        <p:spPr bwMode="auto">
          <a:xfrm>
            <a:off x="9341814" y="4405220"/>
            <a:ext cx="0" cy="457200"/>
          </a:xfrm>
          <a:prstGeom prst="line">
            <a:avLst/>
          </a:prstGeom>
          <a:noFill/>
          <a:ln w="28575">
            <a:solidFill>
              <a:srgbClr val="F39801"/>
            </a:solidFill>
            <a:miter lim="800000"/>
            <a:headEnd/>
            <a:tailEnd type="triangle" w="med" len="med"/>
          </a:ln>
          <a:effectLst/>
        </p:spPr>
        <p:txBody>
          <a:bodyPr wrap="none" tIns="36000"/>
          <a:lstStyle/>
          <a:p>
            <a:pPr algn="ctr"/>
            <a:endParaRPr lang="zh-CN" altLang="en-US" sz="180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grpSp>
        <p:nvGrpSpPr>
          <p:cNvPr id="7" name="Group 38"/>
          <p:cNvGrpSpPr>
            <a:grpSpLocks/>
          </p:cNvGrpSpPr>
          <p:nvPr/>
        </p:nvGrpSpPr>
        <p:grpSpPr bwMode="auto">
          <a:xfrm>
            <a:off x="6635130" y="4862420"/>
            <a:ext cx="2974975" cy="609600"/>
            <a:chOff x="3090" y="2400"/>
            <a:chExt cx="1874" cy="384"/>
          </a:xfrm>
        </p:grpSpPr>
        <p:sp>
          <p:nvSpPr>
            <p:cNvPr id="96" name="Rectangle 39"/>
            <p:cNvSpPr>
              <a:spLocks noChangeArrowheads="1"/>
            </p:cNvSpPr>
            <p:nvPr/>
          </p:nvSpPr>
          <p:spPr bwMode="auto">
            <a:xfrm>
              <a:off x="3090" y="2400"/>
              <a:ext cx="306" cy="250"/>
            </a:xfrm>
            <a:prstGeom prst="rect">
              <a:avLst/>
            </a:prstGeom>
            <a:gradFill>
              <a:gsLst>
                <a:gs pos="0">
                  <a:srgbClr val="CE3B37"/>
                </a:gs>
                <a:gs pos="100000">
                  <a:schemeClr val="accent4">
                    <a:tint val="15000"/>
                    <a:satMod val="350000"/>
                  </a:schemeClr>
                </a:gs>
              </a:gsLst>
            </a:gradFill>
            <a:ln>
              <a:solidFill>
                <a:srgbClr val="F39801"/>
              </a:solidFill>
              <a:headEnd/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en-US" altLang="zh-CN" sz="1800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12</a:t>
              </a:r>
            </a:p>
          </p:txBody>
        </p:sp>
        <p:sp>
          <p:nvSpPr>
            <p:cNvPr id="97" name="Rectangle 40"/>
            <p:cNvSpPr>
              <a:spLocks noChangeArrowheads="1"/>
            </p:cNvSpPr>
            <p:nvPr/>
          </p:nvSpPr>
          <p:spPr bwMode="auto">
            <a:xfrm>
              <a:off x="3381" y="2400"/>
              <a:ext cx="498" cy="250"/>
            </a:xfrm>
            <a:prstGeom prst="rect">
              <a:avLst/>
            </a:prstGeom>
            <a:gradFill>
              <a:gsLst>
                <a:gs pos="0">
                  <a:srgbClr val="CE3B37"/>
                </a:gs>
                <a:gs pos="100000">
                  <a:schemeClr val="accent4">
                    <a:tint val="15000"/>
                    <a:satMod val="350000"/>
                  </a:schemeClr>
                </a:gs>
              </a:gsLst>
            </a:gradFill>
            <a:ln>
              <a:solidFill>
                <a:srgbClr val="F39801"/>
              </a:solidFill>
              <a:headEnd/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zh-CN" altLang="en-US" sz="18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王奇</a:t>
              </a:r>
            </a:p>
          </p:txBody>
        </p:sp>
        <p:sp>
          <p:nvSpPr>
            <p:cNvPr id="98" name="Rectangle 41"/>
            <p:cNvSpPr>
              <a:spLocks noChangeArrowheads="1"/>
            </p:cNvSpPr>
            <p:nvPr/>
          </p:nvSpPr>
          <p:spPr bwMode="auto">
            <a:xfrm>
              <a:off x="3861" y="2400"/>
              <a:ext cx="288" cy="250"/>
            </a:xfrm>
            <a:prstGeom prst="rect">
              <a:avLst/>
            </a:prstGeom>
            <a:gradFill>
              <a:gsLst>
                <a:gs pos="0">
                  <a:srgbClr val="CE3B37"/>
                </a:gs>
                <a:gs pos="100000">
                  <a:schemeClr val="accent4">
                    <a:tint val="15000"/>
                    <a:satMod val="350000"/>
                  </a:schemeClr>
                </a:gs>
              </a:gsLst>
            </a:gradFill>
            <a:ln>
              <a:solidFill>
                <a:srgbClr val="F39801"/>
              </a:solidFill>
              <a:headEnd/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zh-CN" altLang="en-US" sz="18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男</a:t>
              </a:r>
            </a:p>
          </p:txBody>
        </p:sp>
        <p:sp>
          <p:nvSpPr>
            <p:cNvPr id="99" name="Rectangle 42"/>
            <p:cNvSpPr>
              <a:spLocks noChangeArrowheads="1"/>
            </p:cNvSpPr>
            <p:nvPr/>
          </p:nvSpPr>
          <p:spPr bwMode="auto">
            <a:xfrm>
              <a:off x="4131" y="2400"/>
              <a:ext cx="544" cy="250"/>
            </a:xfrm>
            <a:prstGeom prst="rect">
              <a:avLst/>
            </a:prstGeom>
            <a:gradFill>
              <a:gsLst>
                <a:gs pos="0">
                  <a:srgbClr val="CE3B37"/>
                </a:gs>
                <a:gs pos="100000">
                  <a:schemeClr val="accent4">
                    <a:tint val="15000"/>
                    <a:satMod val="350000"/>
                  </a:schemeClr>
                </a:gs>
              </a:gsLst>
            </a:gradFill>
            <a:ln>
              <a:solidFill>
                <a:srgbClr val="F39801"/>
              </a:solidFill>
              <a:headEnd/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en-US" altLang="zh-CN" sz="18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9901</a:t>
              </a:r>
            </a:p>
          </p:txBody>
        </p:sp>
        <p:sp>
          <p:nvSpPr>
            <p:cNvPr id="100" name="Rectangle 43"/>
            <p:cNvSpPr>
              <a:spLocks noChangeArrowheads="1"/>
            </p:cNvSpPr>
            <p:nvPr/>
          </p:nvSpPr>
          <p:spPr bwMode="auto">
            <a:xfrm>
              <a:off x="4658" y="2400"/>
              <a:ext cx="306" cy="250"/>
            </a:xfrm>
            <a:prstGeom prst="rect">
              <a:avLst/>
            </a:prstGeom>
            <a:gradFill>
              <a:gsLst>
                <a:gs pos="0">
                  <a:srgbClr val="CE3B37"/>
                </a:gs>
                <a:gs pos="100000">
                  <a:schemeClr val="accent4">
                    <a:tint val="15000"/>
                    <a:satMod val="350000"/>
                  </a:schemeClr>
                </a:gs>
              </a:gsLst>
            </a:gradFill>
            <a:ln>
              <a:solidFill>
                <a:srgbClr val="F39801"/>
              </a:solidFill>
              <a:headEnd/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endParaRPr kumimoji="0"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endParaRPr>
            </a:p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endParaRPr kumimoji="0"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endParaRPr>
            </a:p>
          </p:txBody>
        </p:sp>
        <p:sp>
          <p:nvSpPr>
            <p:cNvPr id="101" name="Line 44"/>
            <p:cNvSpPr>
              <a:spLocks noChangeShapeType="1"/>
            </p:cNvSpPr>
            <p:nvPr/>
          </p:nvSpPr>
          <p:spPr bwMode="auto">
            <a:xfrm>
              <a:off x="4795" y="2544"/>
              <a:ext cx="0" cy="240"/>
            </a:xfrm>
            <a:prstGeom prst="line">
              <a:avLst/>
            </a:prstGeom>
            <a:noFill/>
            <a:ln w="28575">
              <a:solidFill>
                <a:srgbClr val="F3980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 tIns="36000"/>
            <a:lstStyle/>
            <a:p>
              <a:pPr algn="ctr"/>
              <a:endParaRPr lang="zh-CN" altLang="en-US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endParaRPr>
            </a:p>
          </p:txBody>
        </p:sp>
      </p:grpSp>
      <p:grpSp>
        <p:nvGrpSpPr>
          <p:cNvPr id="8" name="Group 45"/>
          <p:cNvGrpSpPr>
            <a:grpSpLocks/>
          </p:cNvGrpSpPr>
          <p:nvPr/>
        </p:nvGrpSpPr>
        <p:grpSpPr bwMode="auto">
          <a:xfrm>
            <a:off x="6649417" y="5487897"/>
            <a:ext cx="2974975" cy="396875"/>
            <a:chOff x="2002" y="3169"/>
            <a:chExt cx="1874" cy="250"/>
          </a:xfrm>
        </p:grpSpPr>
        <p:sp>
          <p:nvSpPr>
            <p:cNvPr id="103" name="Rectangle 46"/>
            <p:cNvSpPr>
              <a:spLocks noChangeArrowheads="1"/>
            </p:cNvSpPr>
            <p:nvPr/>
          </p:nvSpPr>
          <p:spPr bwMode="auto">
            <a:xfrm>
              <a:off x="2002" y="3169"/>
              <a:ext cx="306" cy="250"/>
            </a:xfrm>
            <a:prstGeom prst="rect">
              <a:avLst/>
            </a:prstGeom>
            <a:gradFill>
              <a:gsLst>
                <a:gs pos="0">
                  <a:srgbClr val="CE3B37"/>
                </a:gs>
                <a:gs pos="100000">
                  <a:schemeClr val="accent4">
                    <a:tint val="15000"/>
                    <a:satMod val="350000"/>
                  </a:schemeClr>
                </a:gs>
              </a:gsLst>
            </a:gradFill>
            <a:ln>
              <a:solidFill>
                <a:srgbClr val="F39801"/>
              </a:solidFill>
              <a:headEnd/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en-US" altLang="zh-CN" sz="1800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26</a:t>
              </a:r>
            </a:p>
          </p:txBody>
        </p:sp>
        <p:sp>
          <p:nvSpPr>
            <p:cNvPr id="104" name="Rectangle 47"/>
            <p:cNvSpPr>
              <a:spLocks noChangeArrowheads="1"/>
            </p:cNvSpPr>
            <p:nvPr/>
          </p:nvSpPr>
          <p:spPr bwMode="auto">
            <a:xfrm>
              <a:off x="2293" y="3169"/>
              <a:ext cx="498" cy="250"/>
            </a:xfrm>
            <a:prstGeom prst="rect">
              <a:avLst/>
            </a:prstGeom>
            <a:gradFill>
              <a:gsLst>
                <a:gs pos="0">
                  <a:srgbClr val="CE3B37"/>
                </a:gs>
                <a:gs pos="100000">
                  <a:schemeClr val="accent4">
                    <a:tint val="15000"/>
                    <a:satMod val="350000"/>
                  </a:schemeClr>
                </a:gs>
              </a:gsLst>
            </a:gradFill>
            <a:ln>
              <a:solidFill>
                <a:srgbClr val="F39801"/>
              </a:solidFill>
              <a:headEnd/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zh-CN" altLang="en-US" sz="18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董强</a:t>
              </a:r>
            </a:p>
          </p:txBody>
        </p:sp>
        <p:sp>
          <p:nvSpPr>
            <p:cNvPr id="105" name="Rectangle 48"/>
            <p:cNvSpPr>
              <a:spLocks noChangeArrowheads="1"/>
            </p:cNvSpPr>
            <p:nvPr/>
          </p:nvSpPr>
          <p:spPr bwMode="auto">
            <a:xfrm>
              <a:off x="2773" y="3169"/>
              <a:ext cx="288" cy="250"/>
            </a:xfrm>
            <a:prstGeom prst="rect">
              <a:avLst/>
            </a:prstGeom>
            <a:gradFill>
              <a:gsLst>
                <a:gs pos="0">
                  <a:srgbClr val="CE3B37"/>
                </a:gs>
                <a:gs pos="100000">
                  <a:schemeClr val="accent4">
                    <a:tint val="15000"/>
                    <a:satMod val="350000"/>
                  </a:schemeClr>
                </a:gs>
              </a:gsLst>
            </a:gradFill>
            <a:ln>
              <a:solidFill>
                <a:srgbClr val="F39801"/>
              </a:solidFill>
              <a:headEnd/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zh-CN" altLang="en-US" sz="18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男</a:t>
              </a:r>
            </a:p>
          </p:txBody>
        </p:sp>
        <p:sp>
          <p:nvSpPr>
            <p:cNvPr id="106" name="Rectangle 49"/>
            <p:cNvSpPr>
              <a:spLocks noChangeArrowheads="1"/>
            </p:cNvSpPr>
            <p:nvPr/>
          </p:nvSpPr>
          <p:spPr bwMode="auto">
            <a:xfrm>
              <a:off x="3043" y="3169"/>
              <a:ext cx="544" cy="250"/>
            </a:xfrm>
            <a:prstGeom prst="rect">
              <a:avLst/>
            </a:prstGeom>
            <a:gradFill>
              <a:gsLst>
                <a:gs pos="0">
                  <a:srgbClr val="CE3B37"/>
                </a:gs>
                <a:gs pos="100000">
                  <a:schemeClr val="accent4">
                    <a:tint val="15000"/>
                    <a:satMod val="350000"/>
                  </a:schemeClr>
                </a:gs>
              </a:gsLst>
            </a:gradFill>
            <a:ln>
              <a:solidFill>
                <a:srgbClr val="F39801"/>
              </a:solidFill>
              <a:headEnd/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r>
                <a:rPr kumimoji="0" lang="en-US" altLang="zh-CN" sz="18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9902</a:t>
              </a:r>
            </a:p>
          </p:txBody>
        </p:sp>
        <p:sp>
          <p:nvSpPr>
            <p:cNvPr id="107" name="Rectangle 50"/>
            <p:cNvSpPr>
              <a:spLocks noChangeArrowheads="1"/>
            </p:cNvSpPr>
            <p:nvPr/>
          </p:nvSpPr>
          <p:spPr bwMode="auto">
            <a:xfrm>
              <a:off x="3570" y="3169"/>
              <a:ext cx="306" cy="250"/>
            </a:xfrm>
            <a:prstGeom prst="rect">
              <a:avLst/>
            </a:prstGeom>
            <a:gradFill>
              <a:gsLst>
                <a:gs pos="0">
                  <a:srgbClr val="CE3B37"/>
                </a:gs>
                <a:gs pos="100000">
                  <a:schemeClr val="accent4">
                    <a:tint val="15000"/>
                    <a:satMod val="350000"/>
                  </a:schemeClr>
                </a:gs>
              </a:gsLst>
            </a:gradFill>
            <a:ln>
              <a:solidFill>
                <a:srgbClr val="F39801"/>
              </a:solidFill>
              <a:headEnd/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tIns="36000" bIns="0"/>
            <a:lstStyle/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endParaRPr kumimoji="0"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endParaRPr>
            </a:p>
            <a:p>
              <a:pPr algn="ctr" eaLnBrk="0" hangingPunct="0">
                <a:lnSpc>
                  <a:spcPct val="112000"/>
                </a:lnSpc>
                <a:spcBef>
                  <a:spcPct val="0"/>
                </a:spcBef>
              </a:pPr>
              <a:endParaRPr kumimoji="0"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endParaRPr>
            </a:p>
          </p:txBody>
        </p:sp>
      </p:grpSp>
      <p:sp>
        <p:nvSpPr>
          <p:cNvPr id="108" name="Line 51"/>
          <p:cNvSpPr>
            <a:spLocks noChangeShapeType="1"/>
          </p:cNvSpPr>
          <p:nvPr/>
        </p:nvSpPr>
        <p:spPr bwMode="auto">
          <a:xfrm>
            <a:off x="9341814" y="5700620"/>
            <a:ext cx="0" cy="381000"/>
          </a:xfrm>
          <a:prstGeom prst="line">
            <a:avLst/>
          </a:prstGeom>
          <a:noFill/>
          <a:ln w="28575">
            <a:solidFill>
              <a:srgbClr val="F39801"/>
            </a:solidFill>
            <a:miter lim="800000"/>
            <a:headEnd/>
            <a:tailEnd type="triangle" w="med" len="med"/>
          </a:ln>
          <a:effectLst/>
        </p:spPr>
        <p:txBody>
          <a:bodyPr wrap="none" tIns="36000"/>
          <a:lstStyle/>
          <a:p>
            <a:pPr algn="ctr"/>
            <a:endParaRPr lang="zh-CN" altLang="en-US" sz="180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4949210" y="2107794"/>
            <a:ext cx="1682408" cy="453842"/>
            <a:chOff x="223808" y="1436359"/>
            <a:chExt cx="1682408" cy="453842"/>
          </a:xfrm>
        </p:grpSpPr>
        <p:cxnSp>
          <p:nvCxnSpPr>
            <p:cNvPr id="110" name="直接箭头连接符 109"/>
            <p:cNvCxnSpPr/>
            <p:nvPr/>
          </p:nvCxnSpPr>
          <p:spPr>
            <a:xfrm flipV="1">
              <a:off x="1263292" y="1714488"/>
              <a:ext cx="642924" cy="0"/>
            </a:xfrm>
            <a:prstGeom prst="straightConnector1">
              <a:avLst/>
            </a:prstGeom>
            <a:ln w="22225">
              <a:solidFill>
                <a:srgbClr val="F3980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/>
            <p:cNvSpPr txBox="1"/>
            <p:nvPr/>
          </p:nvSpPr>
          <p:spPr>
            <a:xfrm>
              <a:off x="223808" y="1436359"/>
              <a:ext cx="1133482" cy="453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000" i="1" dirty="0" err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i</a:t>
              </a:r>
              <a:r>
                <a:rPr lang="en-US" altLang="zh-CN" sz="2000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=1</a:t>
              </a:r>
              <a:r>
                <a:rPr lang="zh-CN" altLang="en-US" sz="2000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，</a:t>
              </a:r>
              <a:r>
                <a:rPr lang="en-US" altLang="zh-CN" sz="2000" i="1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p</a:t>
              </a:r>
              <a:endParaRPr lang="zh-CN" altLang="en-US" sz="2000" i="1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592426" y="2163684"/>
            <a:ext cx="714380" cy="456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i="1" dirty="0" err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i</a:t>
            </a:r>
            <a:r>
              <a:rPr lang="en-US" altLang="zh-CN" sz="2000" dirty="0" err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  <a:sym typeface="Symbol"/>
              </a:rPr>
              <a:t>2</a:t>
            </a:r>
            <a:endParaRPr lang="zh-CN" altLang="en-US" sz="2000" dirty="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4975026" y="2671675"/>
            <a:ext cx="1652888" cy="453842"/>
            <a:chOff x="249624" y="2000240"/>
            <a:chExt cx="1652888" cy="453842"/>
          </a:xfrm>
        </p:grpSpPr>
        <p:cxnSp>
          <p:nvCxnSpPr>
            <p:cNvPr id="116" name="直接箭头连接符 115"/>
            <p:cNvCxnSpPr/>
            <p:nvPr/>
          </p:nvCxnSpPr>
          <p:spPr>
            <a:xfrm flipV="1">
              <a:off x="1259588" y="2338377"/>
              <a:ext cx="642924" cy="0"/>
            </a:xfrm>
            <a:prstGeom prst="straightConnector1">
              <a:avLst/>
            </a:prstGeom>
            <a:ln w="22225">
              <a:solidFill>
                <a:srgbClr val="F3980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/>
            <p:cNvSpPr txBox="1"/>
            <p:nvPr/>
          </p:nvSpPr>
          <p:spPr>
            <a:xfrm>
              <a:off x="249624" y="2000240"/>
              <a:ext cx="1071570" cy="453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000" i="1" dirty="0" err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i</a:t>
              </a:r>
              <a:r>
                <a:rPr lang="en-US" altLang="zh-CN" sz="2000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=2</a:t>
              </a:r>
              <a:r>
                <a:rPr lang="zh-CN" altLang="en-US" sz="2000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，</a:t>
              </a:r>
              <a:r>
                <a:rPr lang="en-US" altLang="zh-CN" sz="2000" i="1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p</a:t>
              </a:r>
              <a:endParaRPr lang="zh-CN" altLang="en-US" sz="2000" i="1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9592426" y="2783066"/>
            <a:ext cx="714380" cy="458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i="1" dirty="0" err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i</a:t>
            </a:r>
            <a:r>
              <a:rPr lang="en-US" altLang="zh-CN" sz="2000" i="1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  <a:sym typeface="Symbol"/>
              </a:rPr>
              <a:t>2</a:t>
            </a:r>
            <a:endParaRPr lang="zh-CN" altLang="en-US" sz="2000" dirty="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10306806" y="2409737"/>
            <a:ext cx="1000132" cy="4048153"/>
            <a:chOff x="6000760" y="1738301"/>
            <a:chExt cx="1000132" cy="4048153"/>
          </a:xfrm>
        </p:grpSpPr>
        <p:sp>
          <p:nvSpPr>
            <p:cNvPr id="120" name="TextBox 119"/>
            <p:cNvSpPr txBox="1"/>
            <p:nvPr/>
          </p:nvSpPr>
          <p:spPr>
            <a:xfrm>
              <a:off x="6472862" y="1738301"/>
              <a:ext cx="528030" cy="404815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找到序号为</a:t>
              </a:r>
              <a:r>
                <a:rPr lang="en-US" altLang="zh-CN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2</a:t>
              </a:r>
              <a:r>
                <a:rPr lang="zh-CN" altLang="en-US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的记录，返回</a:t>
              </a:r>
              <a:r>
                <a:rPr lang="zh-CN" altLang="en-US" sz="2000" dirty="0">
                  <a:solidFill>
                    <a:srgbClr val="C0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刘丽</a:t>
              </a:r>
            </a:p>
          </p:txBody>
        </p:sp>
        <p:sp>
          <p:nvSpPr>
            <p:cNvPr id="73" name="右箭头 72"/>
            <p:cNvSpPr/>
            <p:nvPr/>
          </p:nvSpPr>
          <p:spPr>
            <a:xfrm>
              <a:off x="6000760" y="2285991"/>
              <a:ext cx="428628" cy="244469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1483697" y="2093414"/>
            <a:ext cx="3273842" cy="1667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>
                <a:solidFill>
                  <a:srgbClr val="F3980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Wingdings"/>
              </a:rPr>
              <a:t>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Wingdings"/>
              </a:rPr>
              <a:t> 链式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存储结构中实现“查找序号为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的学生姓名”</a:t>
            </a:r>
          </a:p>
        </p:txBody>
      </p:sp>
      <p:sp>
        <p:nvSpPr>
          <p:cNvPr id="102" name="TextBox 3">
            <a:extLst>
              <a:ext uri="{FF2B5EF4-FFF2-40B4-BE49-F238E27FC236}">
                <a16:creationId xmlns:a16="http://schemas.microsoft.com/office/drawing/2014/main" id="{0E8FEB06-BCC1-4F15-A001-775B8E840F6E}"/>
              </a:ext>
            </a:extLst>
          </p:cNvPr>
          <p:cNvSpPr txBox="1"/>
          <p:nvPr/>
        </p:nvSpPr>
        <p:spPr>
          <a:xfrm>
            <a:off x="1055688" y="116632"/>
            <a:ext cx="3888184" cy="494302"/>
          </a:xfrm>
          <a:prstGeom prst="rect">
            <a:avLst/>
          </a:prstGeom>
          <a:solidFill>
            <a:srgbClr val="F19903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bg1"/>
              </a:contourClr>
            </a:sp3d>
          </a:bodyPr>
          <a:lstStyle/>
          <a:p>
            <a:r>
              <a:rPr lang="en-US" altLang="zh-CN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 </a:t>
            </a:r>
            <a:r>
              <a:rPr lang="zh-CN" altLang="en-US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什么是数据结构</a:t>
            </a:r>
          </a:p>
        </p:txBody>
      </p:sp>
      <p:sp>
        <p:nvSpPr>
          <p:cNvPr id="113" name="Text Box 10">
            <a:extLst>
              <a:ext uri="{FF2B5EF4-FFF2-40B4-BE49-F238E27FC236}">
                <a16:creationId xmlns:a16="http://schemas.microsoft.com/office/drawing/2014/main" id="{56339663-0552-48BA-ABE9-153D60AA52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7988" y="1525387"/>
            <a:ext cx="2397732" cy="3877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2pPr>
            <a:lvl3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3pPr>
            <a:lvl4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4pPr>
            <a:lvl5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5pPr>
            <a:lvl6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6pPr>
            <a:lvl7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7pPr>
            <a:lvl8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8pPr>
            <a:lvl9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3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、数据运算</a:t>
            </a:r>
          </a:p>
        </p:txBody>
      </p:sp>
      <p:sp>
        <p:nvSpPr>
          <p:cNvPr id="115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67B3D8D-1904-4ABF-8310-A20613ADB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4357718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1.1.1 </a:t>
            </a:r>
            <a:r>
              <a:rPr lang="en-US" altLang="zh-CN" sz="2800" b="0" dirty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lang="zh-CN" altLang="en-US" sz="2800" b="0" dirty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数据结构的定义</a:t>
            </a:r>
          </a:p>
        </p:txBody>
      </p:sp>
      <p:pic>
        <p:nvPicPr>
          <p:cNvPr id="10" name="图片 9" descr="乐高玩具&#10;&#10;中度可信度描述已自动生成">
            <a:extLst>
              <a:ext uri="{FF2B5EF4-FFF2-40B4-BE49-F238E27FC236}">
                <a16:creationId xmlns:a16="http://schemas.microsoft.com/office/drawing/2014/main" id="{729D4A66-ECD8-46A1-8C22-F1901A6304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553" y="3275021"/>
            <a:ext cx="4134837" cy="41348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114" grpId="0"/>
      <p:bldP spid="114" grpId="1"/>
      <p:bldP spid="119" grpId="0"/>
      <p:bldP spid="119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7260" y="1733803"/>
            <a:ext cx="100811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结论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303E0EC-A225-4E18-A7E5-89DB79C520CC}"/>
              </a:ext>
            </a:extLst>
          </p:cNvPr>
          <p:cNvSpPr txBox="1"/>
          <p:nvPr/>
        </p:nvSpPr>
        <p:spPr>
          <a:xfrm>
            <a:off x="1766440" y="2492896"/>
            <a:ext cx="8640762" cy="1980000"/>
          </a:xfrm>
          <a:prstGeom prst="rect">
            <a:avLst/>
          </a:prstGeom>
          <a:noFill/>
          <a:ln w="38100">
            <a:solidFill>
              <a:srgbClr val="FEB760"/>
            </a:solidFill>
          </a:ln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200000"/>
              </a:lnSpc>
              <a:buClr>
                <a:srgbClr val="F39801"/>
              </a:buClr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同一逻辑结构可以对应多种存储结构。</a:t>
            </a:r>
          </a:p>
          <a:p>
            <a:pPr marL="457200" indent="-457200" algn="just">
              <a:lnSpc>
                <a:spcPct val="200000"/>
              </a:lnSpc>
              <a:buClr>
                <a:srgbClr val="F39801"/>
              </a:buClr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同样的运算，在不同的存储结构中，其实现过程是不同的。</a:t>
            </a:r>
            <a:endParaRPr lang="zh-CN" altLang="en-US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0CC08920-4E2D-4A29-802C-22F09E1578C7}"/>
              </a:ext>
            </a:extLst>
          </p:cNvPr>
          <p:cNvSpPr txBox="1"/>
          <p:nvPr/>
        </p:nvSpPr>
        <p:spPr>
          <a:xfrm>
            <a:off x="1055688" y="116632"/>
            <a:ext cx="3888184" cy="494302"/>
          </a:xfrm>
          <a:prstGeom prst="rect">
            <a:avLst/>
          </a:prstGeom>
          <a:solidFill>
            <a:srgbClr val="F19903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bg1"/>
              </a:contourClr>
            </a:sp3d>
          </a:bodyPr>
          <a:lstStyle/>
          <a:p>
            <a:r>
              <a:rPr lang="en-US" altLang="zh-CN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 </a:t>
            </a:r>
            <a:r>
              <a:rPr lang="zh-CN" altLang="en-US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什么是数据结构</a:t>
            </a:r>
          </a:p>
        </p:txBody>
      </p:sp>
      <p:sp>
        <p:nvSpPr>
          <p:cNvPr id="10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D74F3B9-9748-450B-89E2-90E9A3ACF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4357718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1.1.1 </a:t>
            </a:r>
            <a:r>
              <a:rPr lang="en-US" altLang="zh-CN" sz="2800" b="0" dirty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lang="zh-CN" altLang="en-US" sz="2800" b="0" dirty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数据结构的定义</a:t>
            </a:r>
          </a:p>
        </p:txBody>
      </p:sp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4B426C66-26ED-44F9-955B-184549A72E9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50" r="71927"/>
          <a:stretch/>
        </p:blipFill>
        <p:spPr>
          <a:xfrm>
            <a:off x="551384" y="2575296"/>
            <a:ext cx="1925244" cy="4872584"/>
          </a:xfrm>
          <a:prstGeom prst="rect">
            <a:avLst/>
          </a:prstGeom>
        </p:spPr>
      </p:pic>
      <p:pic>
        <p:nvPicPr>
          <p:cNvPr id="11" name="图片 10" descr="图标&#10;&#10;描述已自动生成">
            <a:extLst>
              <a:ext uri="{FF2B5EF4-FFF2-40B4-BE49-F238E27FC236}">
                <a16:creationId xmlns:a16="http://schemas.microsoft.com/office/drawing/2014/main" id="{C80A579A-8F5D-4CFE-98C5-2912A4FBA37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27" t="28950"/>
          <a:stretch/>
        </p:blipFill>
        <p:spPr>
          <a:xfrm>
            <a:off x="9830940" y="2543161"/>
            <a:ext cx="1925244" cy="487258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卡通人物&#10;&#10;中度可信度描述已自动生成">
            <a:extLst>
              <a:ext uri="{FF2B5EF4-FFF2-40B4-BE49-F238E27FC236}">
                <a16:creationId xmlns:a16="http://schemas.microsoft.com/office/drawing/2014/main" id="{007701BF-D6C9-4FAD-918F-8F35A5C5E5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704" y="1274361"/>
            <a:ext cx="5438055" cy="5438055"/>
          </a:xfrm>
          <a:prstGeom prst="rect">
            <a:avLst/>
          </a:prstGeom>
        </p:spPr>
      </p:pic>
      <p:sp>
        <p:nvSpPr>
          <p:cNvPr id="171010" name="Text Box 2"/>
          <p:cNvSpPr txBox="1">
            <a:spLocks noChangeArrowheads="1"/>
          </p:cNvSpPr>
          <p:nvPr/>
        </p:nvSpPr>
        <p:spPr bwMode="auto">
          <a:xfrm>
            <a:off x="3719736" y="2852936"/>
            <a:ext cx="7272808" cy="1569660"/>
          </a:xfrm>
          <a:prstGeom prst="rect">
            <a:avLst/>
          </a:prstGeom>
          <a:noFill/>
          <a:ln w="38100">
            <a:solidFill>
              <a:srgbClr val="F39801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457200" indent="-457200" algn="just">
              <a:lnSpc>
                <a:spcPct val="100000"/>
              </a:lnSpc>
              <a:buClr>
                <a:srgbClr val="F39801"/>
              </a:buClr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defRPr>
            </a:lvl1pPr>
            <a:lvl2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2pPr>
            <a:lvl3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3pPr>
            <a:lvl4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4pPr>
            <a:lvl5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5pPr>
            <a:lvl6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6pPr>
            <a:lvl7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7pPr>
            <a:lvl8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8pPr>
            <a:lvl9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marL="0" indent="0">
              <a:buNone/>
            </a:pPr>
            <a:r>
              <a:rPr lang="zh-CN" altLang="en-US">
                <a:solidFill>
                  <a:srgbClr val="F39801"/>
                </a:solidFill>
              </a:rPr>
              <a:t>思考题：</a:t>
            </a:r>
            <a:endParaRPr lang="en-US" altLang="zh-CN">
              <a:solidFill>
                <a:srgbClr val="F39801"/>
              </a:solidFill>
            </a:endParaRP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/>
              <a:t>    如何根据数据</a:t>
            </a:r>
            <a:r>
              <a:rPr lang="zh-CN" altLang="en-US" dirty="0"/>
              <a:t>的</a:t>
            </a:r>
            <a:r>
              <a:rPr lang="zh-CN" altLang="en-US"/>
              <a:t>逻辑结构设计相应的存储结构？</a:t>
            </a:r>
            <a:endParaRPr lang="zh-CN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22AE9938-DF39-4581-8339-C33ABC6E46E7}"/>
              </a:ext>
            </a:extLst>
          </p:cNvPr>
          <p:cNvSpPr txBox="1"/>
          <p:nvPr/>
        </p:nvSpPr>
        <p:spPr>
          <a:xfrm>
            <a:off x="1055688" y="116632"/>
            <a:ext cx="3888184" cy="494302"/>
          </a:xfrm>
          <a:prstGeom prst="rect">
            <a:avLst/>
          </a:prstGeom>
          <a:solidFill>
            <a:srgbClr val="F19903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bg1"/>
              </a:contourClr>
            </a:sp3d>
          </a:bodyPr>
          <a:lstStyle/>
          <a:p>
            <a:r>
              <a:rPr lang="en-US" altLang="zh-CN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 </a:t>
            </a:r>
            <a:r>
              <a:rPr lang="zh-CN" altLang="en-US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什么是数据结构</a:t>
            </a:r>
          </a:p>
        </p:txBody>
      </p:sp>
      <p:sp>
        <p:nvSpPr>
          <p:cNvPr id="10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A39461A-3DD8-461A-B921-B30A3ADD7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4357718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1.1.1 </a:t>
            </a:r>
            <a:r>
              <a:rPr lang="en-US" altLang="zh-CN" sz="2800" b="0" dirty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lang="zh-CN" altLang="en-US" sz="2800" b="0" dirty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数据结构的定义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464152" y="2381107"/>
            <a:ext cx="3312368" cy="3468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271464" y="2381107"/>
            <a:ext cx="5040560" cy="2360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>
              <a:defRPr sz="20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1pPr>
            <a:lvl2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2pPr>
            <a:lvl3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3pPr>
            <a:lvl4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4pPr>
            <a:lvl5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5pPr>
            <a:lvl6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6pPr>
            <a:lvl7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7pPr>
            <a:lvl8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8pPr>
            <a:lvl9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marL="342900" indent="-342900">
              <a:lnSpc>
                <a:spcPct val="200000"/>
              </a:lnSpc>
              <a:buClr>
                <a:srgbClr val="F39801"/>
              </a:buClr>
              <a:buFont typeface="Wingdings" panose="05000000000000000000" pitchFamily="2" charset="2"/>
              <a:buChar char="Ø"/>
            </a:pPr>
            <a:r>
              <a:rPr lang="zh-CN" altLang="en-US" sz="2400">
                <a:solidFill>
                  <a:srgbClr val="C00000"/>
                </a:solidFill>
              </a:rPr>
              <a:t>数据：</a:t>
            </a:r>
            <a:endParaRPr lang="en-US" altLang="zh-CN" sz="2400">
              <a:solidFill>
                <a:srgbClr val="C00000"/>
              </a:solidFill>
            </a:endParaRPr>
          </a:p>
          <a:p>
            <a:pPr>
              <a:lnSpc>
                <a:spcPct val="200000"/>
              </a:lnSpc>
              <a:buClr>
                <a:srgbClr val="F39801"/>
              </a:buClr>
            </a:pPr>
            <a:r>
              <a:rPr lang="en-US" altLang="zh-CN" sz="2400">
                <a:solidFill>
                  <a:srgbClr val="C00000"/>
                </a:solidFill>
              </a:rPr>
              <a:t>   </a:t>
            </a:r>
            <a:r>
              <a:rPr lang="zh-CN" altLang="en-US" sz="2400"/>
              <a:t>所有能够输入</a:t>
            </a:r>
            <a:r>
              <a:rPr lang="zh-CN" altLang="en-US" sz="2400" dirty="0"/>
              <a:t>到计算机中，且能被计算机处理的符号的集合。</a:t>
            </a:r>
          </a:p>
        </p:txBody>
      </p:sp>
      <p:sp>
        <p:nvSpPr>
          <p:cNvPr id="8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1055688" y="937681"/>
            <a:ext cx="4357718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1.1.1 </a:t>
            </a:r>
            <a:r>
              <a:rPr lang="en-US" altLang="zh-CN" sz="2800" b="0" dirty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lang="zh-CN" altLang="en-US" sz="2800" b="0" dirty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数据结构的定义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8952" y="1687511"/>
            <a:ext cx="3456632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rgbClr val="CE3B37"/>
                </a:solidFill>
                <a:latin typeface="楷体" pitchFamily="49" charset="-122"/>
                <a:ea typeface="楷体" pitchFamily="49" charset="-122"/>
              </a:rPr>
              <a:t>数据结构中的几个概念</a:t>
            </a:r>
            <a:endParaRPr lang="zh-CN" altLang="en-US">
              <a:solidFill>
                <a:srgbClr val="CE3B37"/>
              </a:solidFill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F9DFEB85-BE67-492F-B526-8542616592D3}"/>
              </a:ext>
            </a:extLst>
          </p:cNvPr>
          <p:cNvSpPr txBox="1"/>
          <p:nvPr/>
        </p:nvSpPr>
        <p:spPr>
          <a:xfrm>
            <a:off x="1055688" y="116632"/>
            <a:ext cx="3888184" cy="494302"/>
          </a:xfrm>
          <a:prstGeom prst="rect">
            <a:avLst/>
          </a:prstGeom>
          <a:solidFill>
            <a:srgbClr val="F19903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bg1"/>
              </a:contourClr>
            </a:sp3d>
          </a:bodyPr>
          <a:lstStyle/>
          <a:p>
            <a:r>
              <a:rPr lang="en-US" altLang="zh-CN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 </a:t>
            </a:r>
            <a:r>
              <a:rPr lang="zh-CN" altLang="en-US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什么是数据结构</a:t>
            </a:r>
          </a:p>
        </p:txBody>
      </p:sp>
      <p:pic>
        <p:nvPicPr>
          <p:cNvPr id="12" name="图片 11" descr="乐高玩具&#10;&#10;低可信度描述已自动生成">
            <a:extLst>
              <a:ext uri="{FF2B5EF4-FFF2-40B4-BE49-F238E27FC236}">
                <a16:creationId xmlns:a16="http://schemas.microsoft.com/office/drawing/2014/main" id="{17CD7B06-21EA-46BB-AA43-99F46DC3D92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66189">
            <a:off x="476858" y="4354672"/>
            <a:ext cx="7431206" cy="50066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2063552" y="2747514"/>
            <a:ext cx="8640960" cy="17977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6176" bIns="144000">
            <a:spAutoFit/>
          </a:bodyPr>
          <a:lstStyle/>
          <a:p>
            <a:pPr indent="266700" algn="just">
              <a:lnSpc>
                <a:spcPct val="150000"/>
              </a:lnSpc>
              <a:spcBef>
                <a:spcPct val="0"/>
              </a:spcBef>
            </a:pP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元素之间</a:t>
            </a: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关系：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无。</a:t>
            </a:r>
          </a:p>
          <a:p>
            <a:pPr indent="266700"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特点：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数据元素之间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除了“属于同一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个集合”的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关系外，别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无其他逻辑关系。是最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松散的，不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受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任何制约的关系。</a:t>
            </a:r>
            <a:endParaRPr lang="zh-CN" altLang="en-US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grpSp>
        <p:nvGrpSpPr>
          <p:cNvPr id="2" name="组合 10"/>
          <p:cNvGrpSpPr/>
          <p:nvPr/>
        </p:nvGrpSpPr>
        <p:grpSpPr>
          <a:xfrm>
            <a:off x="5153649" y="5064275"/>
            <a:ext cx="1820862" cy="1389061"/>
            <a:chOff x="2608262" y="3929066"/>
            <a:chExt cx="1820862" cy="1389061"/>
          </a:xfrm>
        </p:grpSpPr>
        <p:sp>
          <p:nvSpPr>
            <p:cNvPr id="17414" name="Oval 6"/>
            <p:cNvSpPr>
              <a:spLocks noChangeArrowheads="1"/>
            </p:cNvSpPr>
            <p:nvPr/>
          </p:nvSpPr>
          <p:spPr bwMode="auto">
            <a:xfrm>
              <a:off x="2608262" y="4505327"/>
              <a:ext cx="381000" cy="381000"/>
            </a:xfrm>
            <a:prstGeom prst="ellipse">
              <a:avLst/>
            </a:prstGeom>
            <a:gradFill>
              <a:gsLst>
                <a:gs pos="58000">
                  <a:srgbClr val="F39801"/>
                </a:gs>
                <a:gs pos="0">
                  <a:srgbClr val="CE3B37"/>
                </a:gs>
                <a:gs pos="100000">
                  <a:srgbClr val="FFE985"/>
                </a:gs>
              </a:gsLst>
            </a:gradFill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16" name="Oval 8"/>
            <p:cNvSpPr>
              <a:spLocks noChangeArrowheads="1"/>
            </p:cNvSpPr>
            <p:nvPr/>
          </p:nvSpPr>
          <p:spPr bwMode="auto">
            <a:xfrm>
              <a:off x="2824162" y="3929066"/>
              <a:ext cx="381000" cy="381000"/>
            </a:xfrm>
            <a:prstGeom prst="ellipse">
              <a:avLst/>
            </a:prstGeom>
            <a:gradFill>
              <a:gsLst>
                <a:gs pos="58000">
                  <a:srgbClr val="F39801"/>
                </a:gs>
                <a:gs pos="0">
                  <a:srgbClr val="CE3B37"/>
                </a:gs>
                <a:gs pos="100000">
                  <a:srgbClr val="FFE985"/>
                </a:gs>
              </a:gsLst>
            </a:gradFill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18" name="Oval 10"/>
            <p:cNvSpPr>
              <a:spLocks noChangeArrowheads="1"/>
            </p:cNvSpPr>
            <p:nvPr/>
          </p:nvSpPr>
          <p:spPr bwMode="auto">
            <a:xfrm>
              <a:off x="3327399" y="4362452"/>
              <a:ext cx="381000" cy="381000"/>
            </a:xfrm>
            <a:prstGeom prst="ellipse">
              <a:avLst/>
            </a:prstGeom>
            <a:gradFill>
              <a:gsLst>
                <a:gs pos="58000">
                  <a:srgbClr val="F39801"/>
                </a:gs>
                <a:gs pos="0">
                  <a:srgbClr val="CE3B37"/>
                </a:gs>
                <a:gs pos="100000">
                  <a:srgbClr val="FFE985"/>
                </a:gs>
              </a:gsLst>
            </a:gradFill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0" name="Oval 12"/>
            <p:cNvSpPr>
              <a:spLocks noChangeArrowheads="1"/>
            </p:cNvSpPr>
            <p:nvPr/>
          </p:nvSpPr>
          <p:spPr bwMode="auto">
            <a:xfrm>
              <a:off x="3040062" y="4937127"/>
              <a:ext cx="381000" cy="381000"/>
            </a:xfrm>
            <a:prstGeom prst="ellipse">
              <a:avLst/>
            </a:prstGeom>
            <a:gradFill>
              <a:gsLst>
                <a:gs pos="58000">
                  <a:srgbClr val="F39801"/>
                </a:gs>
                <a:gs pos="0">
                  <a:srgbClr val="CE3B37"/>
                </a:gs>
                <a:gs pos="100000">
                  <a:srgbClr val="FFE985"/>
                </a:gs>
              </a:gsLst>
            </a:gradFill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363" name="Oval 3"/>
            <p:cNvSpPr>
              <a:spLocks noChangeArrowheads="1"/>
            </p:cNvSpPr>
            <p:nvPr/>
          </p:nvSpPr>
          <p:spPr bwMode="auto">
            <a:xfrm>
              <a:off x="4048124" y="4002090"/>
              <a:ext cx="381000" cy="381000"/>
            </a:xfrm>
            <a:prstGeom prst="ellipse">
              <a:avLst/>
            </a:prstGeom>
            <a:gradFill>
              <a:gsLst>
                <a:gs pos="58000">
                  <a:srgbClr val="F39801"/>
                </a:gs>
                <a:gs pos="0">
                  <a:srgbClr val="CE3B37"/>
                </a:gs>
                <a:gs pos="100000">
                  <a:srgbClr val="FFE985"/>
                </a:gs>
              </a:gsLst>
            </a:gradFill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364" name="Oval 4"/>
            <p:cNvSpPr>
              <a:spLocks noChangeArrowheads="1"/>
            </p:cNvSpPr>
            <p:nvPr/>
          </p:nvSpPr>
          <p:spPr bwMode="auto">
            <a:xfrm>
              <a:off x="3976687" y="4794252"/>
              <a:ext cx="381000" cy="381000"/>
            </a:xfrm>
            <a:prstGeom prst="ellipse">
              <a:avLst/>
            </a:prstGeom>
            <a:gradFill>
              <a:gsLst>
                <a:gs pos="58000">
                  <a:srgbClr val="F39801"/>
                </a:gs>
                <a:gs pos="0">
                  <a:srgbClr val="CE3B37"/>
                </a:gs>
                <a:gs pos="100000">
                  <a:srgbClr val="FFE985"/>
                </a:gs>
              </a:gsLst>
            </a:gradFill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271464" y="1568561"/>
            <a:ext cx="7643866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各种各样的数据呈现出不同的逻辑结构，归纳为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4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种。</a:t>
            </a:r>
          </a:p>
        </p:txBody>
      </p:sp>
      <p:sp>
        <p:nvSpPr>
          <p:cNvPr id="17" name="Text Box 10">
            <a:extLst>
              <a:ext uri="{FF2B5EF4-FFF2-40B4-BE49-F238E27FC236}">
                <a16:creationId xmlns:a16="http://schemas.microsoft.com/office/drawing/2014/main" id="{4DCDE5F3-527D-44E5-BB61-2A4EFEF20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0746" y="2081707"/>
            <a:ext cx="1659034" cy="3877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2pPr>
            <a:lvl3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3pPr>
            <a:lvl4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4pPr>
            <a:lvl5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5pPr>
            <a:lvl6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6pPr>
            <a:lvl7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7pPr>
            <a:lvl8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8pPr>
            <a:lvl9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1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、集合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BB64BEC0-64CE-4156-B329-02F5BBDF21A1}"/>
              </a:ext>
            </a:extLst>
          </p:cNvPr>
          <p:cNvSpPr txBox="1"/>
          <p:nvPr/>
        </p:nvSpPr>
        <p:spPr>
          <a:xfrm>
            <a:off x="1055688" y="116632"/>
            <a:ext cx="3888184" cy="494302"/>
          </a:xfrm>
          <a:prstGeom prst="rect">
            <a:avLst/>
          </a:prstGeom>
          <a:solidFill>
            <a:srgbClr val="F19903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bg1"/>
              </a:contourClr>
            </a:sp3d>
          </a:bodyPr>
          <a:lstStyle/>
          <a:p>
            <a:r>
              <a:rPr lang="en-US" altLang="zh-CN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 </a:t>
            </a:r>
            <a:r>
              <a:rPr lang="zh-CN" altLang="en-US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什么是数据结构</a:t>
            </a:r>
          </a:p>
        </p:txBody>
      </p:sp>
      <p:sp>
        <p:nvSpPr>
          <p:cNvPr id="18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4A483C3-A6EF-49C4-AE29-91F537EB3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4357718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1.1.2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逻辑结构类型 </a:t>
            </a:r>
          </a:p>
        </p:txBody>
      </p:sp>
      <p:pic>
        <p:nvPicPr>
          <p:cNvPr id="19" name="图片 18" descr="乐高玩具&#10;&#10;低可信度描述已自动生成">
            <a:extLst>
              <a:ext uri="{FF2B5EF4-FFF2-40B4-BE49-F238E27FC236}">
                <a16:creationId xmlns:a16="http://schemas.microsoft.com/office/drawing/2014/main" id="{444170F8-3AA7-4092-B346-C747490D72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25978" flipV="1">
            <a:off x="8381849" y="4516322"/>
            <a:ext cx="7620301" cy="5134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ChangeArrowheads="1"/>
          </p:cNvSpPr>
          <p:nvPr/>
        </p:nvSpPr>
        <p:spPr bwMode="auto">
          <a:xfrm>
            <a:off x="2089150" y="2530121"/>
            <a:ext cx="8640000" cy="17977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6176" bIns="144000">
            <a:spAutoFit/>
          </a:bodyPr>
          <a:lstStyle/>
          <a:p>
            <a:pPr indent="266700" algn="just">
              <a:lnSpc>
                <a:spcPct val="150000"/>
              </a:lnSpc>
              <a:spcBef>
                <a:spcPct val="0"/>
              </a:spcBef>
            </a:pP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元素之间</a:t>
            </a: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关系：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一对一。</a:t>
            </a:r>
          </a:p>
          <a:p>
            <a:pPr indent="266700" algn="just">
              <a:lnSpc>
                <a:spcPct val="150000"/>
              </a:lnSpc>
              <a:spcBef>
                <a:spcPct val="0"/>
              </a:spcBef>
            </a:pP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特点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开始元素和终端元素都是唯一的，除此之外，其余元素都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有且仅有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一个前驱元素和一个后继元素。</a:t>
            </a:r>
            <a:endParaRPr lang="zh-CN" altLang="en-US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2" name="组合 12"/>
          <p:cNvGrpSpPr/>
          <p:nvPr/>
        </p:nvGrpSpPr>
        <p:grpSpPr>
          <a:xfrm>
            <a:off x="3810000" y="4874164"/>
            <a:ext cx="4572000" cy="527050"/>
            <a:chOff x="1485880" y="3048656"/>
            <a:chExt cx="4572000" cy="527050"/>
          </a:xfrm>
        </p:grpSpPr>
        <p:sp>
          <p:nvSpPr>
            <p:cNvPr id="200709" name="Oval 5"/>
            <p:cNvSpPr>
              <a:spLocks noChangeArrowheads="1"/>
            </p:cNvSpPr>
            <p:nvPr/>
          </p:nvSpPr>
          <p:spPr bwMode="auto">
            <a:xfrm>
              <a:off x="1485880" y="3194706"/>
              <a:ext cx="381000" cy="381000"/>
            </a:xfrm>
            <a:prstGeom prst="ellipse">
              <a:avLst/>
            </a:prstGeom>
            <a:gradFill>
              <a:gsLst>
                <a:gs pos="0">
                  <a:srgbClr val="CE3B37"/>
                </a:gs>
                <a:gs pos="64000">
                  <a:srgbClr val="F39801"/>
                </a:gs>
                <a:gs pos="100000">
                  <a:srgbClr val="FFE985"/>
                </a:gs>
              </a:gsLst>
            </a:gradFill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0710" name="Line 6"/>
            <p:cNvSpPr>
              <a:spLocks noChangeShapeType="1"/>
            </p:cNvSpPr>
            <p:nvPr/>
          </p:nvSpPr>
          <p:spPr bwMode="auto">
            <a:xfrm>
              <a:off x="1866880" y="3372507"/>
              <a:ext cx="533400" cy="0"/>
            </a:xfrm>
            <a:prstGeom prst="line">
              <a:avLst/>
            </a:prstGeom>
            <a:noFill/>
            <a:ln w="38100">
              <a:solidFill>
                <a:srgbClr val="CE3B37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0711" name="Oval 7"/>
            <p:cNvSpPr>
              <a:spLocks noChangeArrowheads="1"/>
            </p:cNvSpPr>
            <p:nvPr/>
          </p:nvSpPr>
          <p:spPr bwMode="auto">
            <a:xfrm>
              <a:off x="2400280" y="3194706"/>
              <a:ext cx="381000" cy="381000"/>
            </a:xfrm>
            <a:prstGeom prst="ellipse">
              <a:avLst/>
            </a:prstGeom>
            <a:gradFill>
              <a:gsLst>
                <a:gs pos="0">
                  <a:srgbClr val="CE3B37"/>
                </a:gs>
                <a:gs pos="64000">
                  <a:srgbClr val="F39801"/>
                </a:gs>
                <a:gs pos="100000">
                  <a:srgbClr val="FFE985"/>
                </a:gs>
              </a:gsLst>
            </a:gradFill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Consolas" pitchFamily="49" charset="0"/>
              </a:endParaRPr>
            </a:p>
          </p:txBody>
        </p:sp>
        <p:sp>
          <p:nvSpPr>
            <p:cNvPr id="200712" name="Line 8"/>
            <p:cNvSpPr>
              <a:spLocks noChangeShapeType="1"/>
            </p:cNvSpPr>
            <p:nvPr/>
          </p:nvSpPr>
          <p:spPr bwMode="auto">
            <a:xfrm>
              <a:off x="2781280" y="3372507"/>
              <a:ext cx="533400" cy="0"/>
            </a:xfrm>
            <a:prstGeom prst="line">
              <a:avLst/>
            </a:prstGeom>
            <a:noFill/>
            <a:ln w="38100">
              <a:solidFill>
                <a:srgbClr val="CE3B37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0713" name="Oval 9"/>
            <p:cNvSpPr>
              <a:spLocks noChangeArrowheads="1"/>
            </p:cNvSpPr>
            <p:nvPr/>
          </p:nvSpPr>
          <p:spPr bwMode="auto">
            <a:xfrm>
              <a:off x="3314680" y="3194706"/>
              <a:ext cx="381000" cy="381000"/>
            </a:xfrm>
            <a:prstGeom prst="ellipse">
              <a:avLst/>
            </a:prstGeom>
            <a:gradFill>
              <a:gsLst>
                <a:gs pos="0">
                  <a:srgbClr val="CE3B37"/>
                </a:gs>
                <a:gs pos="64000">
                  <a:srgbClr val="F39801"/>
                </a:gs>
                <a:gs pos="100000">
                  <a:srgbClr val="FFE985"/>
                </a:gs>
              </a:gsLst>
            </a:gradFill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Consolas" pitchFamily="49" charset="0"/>
              </a:endParaRPr>
            </a:p>
          </p:txBody>
        </p:sp>
        <p:sp>
          <p:nvSpPr>
            <p:cNvPr id="200714" name="Line 10"/>
            <p:cNvSpPr>
              <a:spLocks noChangeShapeType="1"/>
            </p:cNvSpPr>
            <p:nvPr/>
          </p:nvSpPr>
          <p:spPr bwMode="auto">
            <a:xfrm>
              <a:off x="3695680" y="3372507"/>
              <a:ext cx="533400" cy="0"/>
            </a:xfrm>
            <a:prstGeom prst="line">
              <a:avLst/>
            </a:prstGeom>
            <a:noFill/>
            <a:ln w="38100">
              <a:solidFill>
                <a:srgbClr val="CE3B37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0715" name="Oval 11"/>
            <p:cNvSpPr>
              <a:spLocks noChangeArrowheads="1"/>
            </p:cNvSpPr>
            <p:nvPr/>
          </p:nvSpPr>
          <p:spPr bwMode="auto">
            <a:xfrm>
              <a:off x="5676880" y="3194706"/>
              <a:ext cx="381000" cy="381000"/>
            </a:xfrm>
            <a:prstGeom prst="ellipse">
              <a:avLst/>
            </a:prstGeom>
            <a:gradFill>
              <a:gsLst>
                <a:gs pos="0">
                  <a:srgbClr val="CE3B37"/>
                </a:gs>
                <a:gs pos="64000">
                  <a:srgbClr val="F39801"/>
                </a:gs>
                <a:gs pos="100000">
                  <a:srgbClr val="FFE985"/>
                </a:gs>
              </a:gsLst>
            </a:gradFill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Consolas" pitchFamily="49" charset="0"/>
              </a:endParaRPr>
            </a:p>
          </p:txBody>
        </p:sp>
        <p:sp>
          <p:nvSpPr>
            <p:cNvPr id="200716" name="Line 12"/>
            <p:cNvSpPr>
              <a:spLocks noChangeShapeType="1"/>
            </p:cNvSpPr>
            <p:nvPr/>
          </p:nvSpPr>
          <p:spPr bwMode="auto">
            <a:xfrm>
              <a:off x="5143480" y="3372507"/>
              <a:ext cx="533400" cy="0"/>
            </a:xfrm>
            <a:prstGeom prst="line">
              <a:avLst/>
            </a:prstGeom>
            <a:noFill/>
            <a:ln w="38100">
              <a:solidFill>
                <a:srgbClr val="CE3B37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0717" name="Text Box 13"/>
            <p:cNvSpPr txBox="1">
              <a:spLocks noChangeArrowheads="1"/>
            </p:cNvSpPr>
            <p:nvPr/>
          </p:nvSpPr>
          <p:spPr bwMode="auto">
            <a:xfrm>
              <a:off x="4381480" y="3048656"/>
              <a:ext cx="604862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800" b="0">
                  <a:solidFill>
                    <a:schemeClr val="tx1"/>
                  </a:solidFill>
                  <a:latin typeface="Consolas" pitchFamily="49" charset="0"/>
                  <a:ea typeface="宋体" charset="-122"/>
                  <a:cs typeface="Consolas" pitchFamily="49" charset="0"/>
                </a:rPr>
                <a:t>…</a:t>
              </a:r>
            </a:p>
          </p:txBody>
        </p:sp>
      </p:grpSp>
      <p:sp>
        <p:nvSpPr>
          <p:cNvPr id="18" name="Text Box 10">
            <a:extLst>
              <a:ext uri="{FF2B5EF4-FFF2-40B4-BE49-F238E27FC236}">
                <a16:creationId xmlns:a16="http://schemas.microsoft.com/office/drawing/2014/main" id="{E511A1A4-0501-403F-8C75-14DA914CB9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0894" y="1617930"/>
            <a:ext cx="2053653" cy="3877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2pPr>
            <a:lvl3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3pPr>
            <a:lvl4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4pPr>
            <a:lvl5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5pPr>
            <a:lvl6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6pPr>
            <a:lvl7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7pPr>
            <a:lvl8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8pPr>
            <a:lvl9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 </a:t>
            </a:r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2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、线性结构</a:t>
            </a: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0EAE65D7-B9F0-4202-8502-4160E66915CF}"/>
              </a:ext>
            </a:extLst>
          </p:cNvPr>
          <p:cNvSpPr txBox="1"/>
          <p:nvPr/>
        </p:nvSpPr>
        <p:spPr>
          <a:xfrm>
            <a:off x="1055688" y="116632"/>
            <a:ext cx="3888184" cy="494302"/>
          </a:xfrm>
          <a:prstGeom prst="rect">
            <a:avLst/>
          </a:prstGeom>
          <a:solidFill>
            <a:srgbClr val="F19903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bg1"/>
              </a:contourClr>
            </a:sp3d>
          </a:bodyPr>
          <a:lstStyle/>
          <a:p>
            <a:r>
              <a:rPr lang="en-US" altLang="zh-CN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 </a:t>
            </a:r>
            <a:r>
              <a:rPr lang="zh-CN" altLang="en-US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什么是数据结构</a:t>
            </a:r>
          </a:p>
        </p:txBody>
      </p:sp>
      <p:sp>
        <p:nvSpPr>
          <p:cNvPr id="20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65546AD-0BC3-4F79-B83B-E3BDF435C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4357718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1.1.2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逻辑结构类型 </a:t>
            </a:r>
          </a:p>
        </p:txBody>
      </p:sp>
      <p:pic>
        <p:nvPicPr>
          <p:cNvPr id="21" name="图片 20" descr="乐高玩具&#10;&#10;低可信度描述已自动生成">
            <a:extLst>
              <a:ext uri="{FF2B5EF4-FFF2-40B4-BE49-F238E27FC236}">
                <a16:creationId xmlns:a16="http://schemas.microsoft.com/office/drawing/2014/main" id="{410201C2-6D95-4331-B77C-BEA907644BE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25978" flipV="1">
            <a:off x="8381849" y="4516322"/>
            <a:ext cx="7620301" cy="5134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2043099" y="2374927"/>
            <a:ext cx="8640000" cy="23517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6176" bIns="144000">
            <a:spAutoFit/>
          </a:bodyPr>
          <a:lstStyle/>
          <a:p>
            <a:pPr indent="266700" algn="just">
              <a:lnSpc>
                <a:spcPct val="150000"/>
              </a:lnSpc>
              <a:spcBef>
                <a:spcPct val="0"/>
              </a:spcBef>
            </a:pP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元素之间</a:t>
            </a: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关系：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一对多。</a:t>
            </a:r>
          </a:p>
          <a:p>
            <a:pPr indent="266700" algn="just">
              <a:lnSpc>
                <a:spcPct val="150000"/>
              </a:lnSpc>
              <a:spcBef>
                <a:spcPct val="0"/>
              </a:spcBef>
            </a:pP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特点：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开始元素唯一，终端元素不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唯一。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除终端元素以外，每个元素有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一个或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多个后继元素；除开始元素外，每个元素有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且仅有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一个前驱元素。</a:t>
            </a:r>
            <a:endParaRPr lang="zh-CN" altLang="en-US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2" name="组合 18"/>
          <p:cNvGrpSpPr/>
          <p:nvPr/>
        </p:nvGrpSpPr>
        <p:grpSpPr>
          <a:xfrm>
            <a:off x="5086350" y="4853296"/>
            <a:ext cx="2019300" cy="1752600"/>
            <a:chOff x="2266948" y="2786058"/>
            <a:chExt cx="2019300" cy="1752600"/>
          </a:xfrm>
        </p:grpSpPr>
        <p:sp>
          <p:nvSpPr>
            <p:cNvPr id="18438" name="Oval 6"/>
            <p:cNvSpPr>
              <a:spLocks noChangeArrowheads="1"/>
            </p:cNvSpPr>
            <p:nvPr/>
          </p:nvSpPr>
          <p:spPr bwMode="auto">
            <a:xfrm>
              <a:off x="3181348" y="2786058"/>
              <a:ext cx="381000" cy="381000"/>
            </a:xfrm>
            <a:prstGeom prst="ellipse">
              <a:avLst/>
            </a:prstGeom>
            <a:gradFill>
              <a:gsLst>
                <a:gs pos="0">
                  <a:srgbClr val="CE3B37"/>
                </a:gs>
                <a:gs pos="55000">
                  <a:schemeClr val="accent6">
                    <a:shade val="93000"/>
                    <a:satMod val="130000"/>
                  </a:schemeClr>
                </a:gs>
                <a:gs pos="99000">
                  <a:srgbClr val="FFE985"/>
                </a:gs>
              </a:gsLst>
            </a:gradFill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8439" name="Oval 7"/>
            <p:cNvSpPr>
              <a:spLocks noChangeArrowheads="1"/>
            </p:cNvSpPr>
            <p:nvPr/>
          </p:nvSpPr>
          <p:spPr bwMode="auto">
            <a:xfrm>
              <a:off x="2647948" y="3471858"/>
              <a:ext cx="381000" cy="381000"/>
            </a:xfrm>
            <a:prstGeom prst="ellipse">
              <a:avLst/>
            </a:prstGeom>
            <a:gradFill>
              <a:gsLst>
                <a:gs pos="0">
                  <a:srgbClr val="CE3B37"/>
                </a:gs>
                <a:gs pos="55000">
                  <a:schemeClr val="accent6">
                    <a:shade val="93000"/>
                    <a:satMod val="130000"/>
                  </a:schemeClr>
                </a:gs>
                <a:gs pos="99000">
                  <a:srgbClr val="FFE985"/>
                </a:gs>
              </a:gsLst>
            </a:gradFill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Consolas" pitchFamily="49" charset="0"/>
              </a:endParaRPr>
            </a:p>
          </p:txBody>
        </p:sp>
        <p:sp>
          <p:nvSpPr>
            <p:cNvPr id="18440" name="Oval 8"/>
            <p:cNvSpPr>
              <a:spLocks noChangeArrowheads="1"/>
            </p:cNvSpPr>
            <p:nvPr/>
          </p:nvSpPr>
          <p:spPr bwMode="auto">
            <a:xfrm>
              <a:off x="3257548" y="3471858"/>
              <a:ext cx="381000" cy="381000"/>
            </a:xfrm>
            <a:prstGeom prst="ellipse">
              <a:avLst/>
            </a:prstGeom>
            <a:gradFill>
              <a:gsLst>
                <a:gs pos="0">
                  <a:srgbClr val="CE3B37"/>
                </a:gs>
                <a:gs pos="55000">
                  <a:schemeClr val="accent6">
                    <a:shade val="93000"/>
                    <a:satMod val="130000"/>
                  </a:schemeClr>
                </a:gs>
                <a:gs pos="99000">
                  <a:srgbClr val="FFE985"/>
                </a:gs>
              </a:gsLst>
            </a:gradFill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Consolas" pitchFamily="49" charset="0"/>
              </a:endParaRPr>
            </a:p>
          </p:txBody>
        </p:sp>
        <p:sp>
          <p:nvSpPr>
            <p:cNvPr id="18441" name="Oval 9"/>
            <p:cNvSpPr>
              <a:spLocks noChangeArrowheads="1"/>
            </p:cNvSpPr>
            <p:nvPr/>
          </p:nvSpPr>
          <p:spPr bwMode="auto">
            <a:xfrm>
              <a:off x="3867148" y="3471858"/>
              <a:ext cx="381000" cy="381000"/>
            </a:xfrm>
            <a:prstGeom prst="ellipse">
              <a:avLst/>
            </a:prstGeom>
            <a:gradFill>
              <a:gsLst>
                <a:gs pos="0">
                  <a:srgbClr val="CE3B37"/>
                </a:gs>
                <a:gs pos="55000">
                  <a:schemeClr val="accent6">
                    <a:shade val="93000"/>
                    <a:satMod val="130000"/>
                  </a:schemeClr>
                </a:gs>
                <a:gs pos="99000">
                  <a:srgbClr val="FFE985"/>
                </a:gs>
              </a:gsLst>
            </a:gradFill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Consolas" pitchFamily="49" charset="0"/>
              </a:endParaRPr>
            </a:p>
          </p:txBody>
        </p:sp>
        <p:sp>
          <p:nvSpPr>
            <p:cNvPr id="18443" name="Oval 11"/>
            <p:cNvSpPr>
              <a:spLocks noChangeArrowheads="1"/>
            </p:cNvSpPr>
            <p:nvPr/>
          </p:nvSpPr>
          <p:spPr bwMode="auto">
            <a:xfrm>
              <a:off x="2952748" y="4157658"/>
              <a:ext cx="381000" cy="381000"/>
            </a:xfrm>
            <a:prstGeom prst="ellipse">
              <a:avLst/>
            </a:prstGeom>
            <a:gradFill>
              <a:gsLst>
                <a:gs pos="0">
                  <a:srgbClr val="CE3B37"/>
                </a:gs>
                <a:gs pos="55000">
                  <a:schemeClr val="accent6">
                    <a:shade val="93000"/>
                    <a:satMod val="130000"/>
                  </a:schemeClr>
                </a:gs>
                <a:gs pos="99000">
                  <a:srgbClr val="FFE985"/>
                </a:gs>
              </a:gsLst>
            </a:gradFill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Consolas" pitchFamily="49" charset="0"/>
              </a:endParaRPr>
            </a:p>
          </p:txBody>
        </p:sp>
        <p:sp>
          <p:nvSpPr>
            <p:cNvPr id="18444" name="Oval 12"/>
            <p:cNvSpPr>
              <a:spLocks noChangeArrowheads="1"/>
            </p:cNvSpPr>
            <p:nvPr/>
          </p:nvSpPr>
          <p:spPr bwMode="auto">
            <a:xfrm>
              <a:off x="3409948" y="4157658"/>
              <a:ext cx="381000" cy="381000"/>
            </a:xfrm>
            <a:prstGeom prst="ellipse">
              <a:avLst/>
            </a:prstGeom>
            <a:gradFill>
              <a:gsLst>
                <a:gs pos="0">
                  <a:srgbClr val="CE3B37"/>
                </a:gs>
                <a:gs pos="55000">
                  <a:schemeClr val="accent6">
                    <a:shade val="93000"/>
                    <a:satMod val="130000"/>
                  </a:schemeClr>
                </a:gs>
                <a:gs pos="99000">
                  <a:srgbClr val="FFE985"/>
                </a:gs>
              </a:gsLst>
            </a:gradFill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Consolas" pitchFamily="49" charset="0"/>
              </a:endParaRPr>
            </a:p>
          </p:txBody>
        </p:sp>
        <p:sp>
          <p:nvSpPr>
            <p:cNvPr id="18445" name="Oval 13"/>
            <p:cNvSpPr>
              <a:spLocks noChangeArrowheads="1"/>
            </p:cNvSpPr>
            <p:nvPr/>
          </p:nvSpPr>
          <p:spPr bwMode="auto">
            <a:xfrm>
              <a:off x="3905248" y="4157658"/>
              <a:ext cx="381000" cy="381000"/>
            </a:xfrm>
            <a:prstGeom prst="ellipse">
              <a:avLst/>
            </a:prstGeom>
            <a:gradFill>
              <a:gsLst>
                <a:gs pos="0">
                  <a:srgbClr val="CE3B37"/>
                </a:gs>
                <a:gs pos="55000">
                  <a:schemeClr val="accent6">
                    <a:shade val="93000"/>
                    <a:satMod val="130000"/>
                  </a:schemeClr>
                </a:gs>
                <a:gs pos="99000">
                  <a:srgbClr val="FFE985"/>
                </a:gs>
              </a:gsLst>
            </a:gradFill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Consolas" pitchFamily="49" charset="0"/>
              </a:endParaRPr>
            </a:p>
          </p:txBody>
        </p:sp>
        <p:sp>
          <p:nvSpPr>
            <p:cNvPr id="18446" name="Freeform 14"/>
            <p:cNvSpPr>
              <a:spLocks/>
            </p:cNvSpPr>
            <p:nvPr/>
          </p:nvSpPr>
          <p:spPr bwMode="auto">
            <a:xfrm>
              <a:off x="2919411" y="3060695"/>
              <a:ext cx="274638" cy="420688"/>
            </a:xfrm>
            <a:custGeom>
              <a:avLst/>
              <a:gdLst/>
              <a:ahLst/>
              <a:cxnLst>
                <a:cxn ang="0">
                  <a:pos x="173" y="0"/>
                </a:cxn>
                <a:cxn ang="0">
                  <a:pos x="0" y="265"/>
                </a:cxn>
              </a:cxnLst>
              <a:rect l="0" t="0" r="r" b="b"/>
              <a:pathLst>
                <a:path w="173" h="265">
                  <a:moveTo>
                    <a:pt x="173" y="0"/>
                  </a:moveTo>
                  <a:lnTo>
                    <a:pt x="0" y="265"/>
                  </a:lnTo>
                </a:path>
              </a:pathLst>
            </a:custGeom>
            <a:noFill/>
            <a:ln w="28575" cap="flat" cmpd="sng">
              <a:solidFill>
                <a:srgbClr val="CE3B37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8447" name="Freeform 15"/>
            <p:cNvSpPr>
              <a:spLocks/>
            </p:cNvSpPr>
            <p:nvPr/>
          </p:nvSpPr>
          <p:spPr bwMode="auto">
            <a:xfrm>
              <a:off x="3409948" y="3167058"/>
              <a:ext cx="33338" cy="2952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" y="186"/>
                </a:cxn>
              </a:cxnLst>
              <a:rect l="0" t="0" r="r" b="b"/>
              <a:pathLst>
                <a:path w="21" h="186">
                  <a:moveTo>
                    <a:pt x="0" y="0"/>
                  </a:moveTo>
                  <a:lnTo>
                    <a:pt x="21" y="186"/>
                  </a:lnTo>
                </a:path>
              </a:pathLst>
            </a:custGeom>
            <a:noFill/>
            <a:ln w="28575" cap="flat" cmpd="sng">
              <a:solidFill>
                <a:srgbClr val="CE3B37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8448" name="Freeform 16"/>
            <p:cNvSpPr>
              <a:spLocks/>
            </p:cNvSpPr>
            <p:nvPr/>
          </p:nvSpPr>
          <p:spPr bwMode="auto">
            <a:xfrm>
              <a:off x="3548062" y="3019421"/>
              <a:ext cx="409575" cy="4572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8" y="288"/>
                </a:cxn>
              </a:cxnLst>
              <a:rect l="0" t="0" r="r" b="b"/>
              <a:pathLst>
                <a:path w="258" h="288">
                  <a:moveTo>
                    <a:pt x="0" y="0"/>
                  </a:moveTo>
                  <a:lnTo>
                    <a:pt x="258" y="288"/>
                  </a:lnTo>
                </a:path>
              </a:pathLst>
            </a:custGeom>
            <a:noFill/>
            <a:ln w="28575" cap="flat" cmpd="sng">
              <a:solidFill>
                <a:srgbClr val="CE3B37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8449" name="Freeform 17"/>
            <p:cNvSpPr>
              <a:spLocks/>
            </p:cNvSpPr>
            <p:nvPr/>
          </p:nvSpPr>
          <p:spPr bwMode="auto">
            <a:xfrm>
              <a:off x="2952748" y="3819521"/>
              <a:ext cx="147638" cy="342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216"/>
                </a:cxn>
              </a:cxnLst>
              <a:rect l="0" t="0" r="r" b="b"/>
              <a:pathLst>
                <a:path w="93" h="216">
                  <a:moveTo>
                    <a:pt x="0" y="0"/>
                  </a:moveTo>
                  <a:lnTo>
                    <a:pt x="93" y="216"/>
                  </a:lnTo>
                </a:path>
              </a:pathLst>
            </a:custGeom>
            <a:noFill/>
            <a:ln w="28575" cap="flat" cmpd="sng">
              <a:solidFill>
                <a:srgbClr val="CE3B37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8450" name="Freeform 18"/>
            <p:cNvSpPr>
              <a:spLocks/>
            </p:cNvSpPr>
            <p:nvPr/>
          </p:nvSpPr>
          <p:spPr bwMode="auto">
            <a:xfrm>
              <a:off x="3486148" y="3852858"/>
              <a:ext cx="95250" cy="3095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" y="195"/>
                </a:cxn>
              </a:cxnLst>
              <a:rect l="0" t="0" r="r" b="b"/>
              <a:pathLst>
                <a:path w="60" h="195">
                  <a:moveTo>
                    <a:pt x="0" y="0"/>
                  </a:moveTo>
                  <a:lnTo>
                    <a:pt x="60" y="195"/>
                  </a:lnTo>
                </a:path>
              </a:pathLst>
            </a:custGeom>
            <a:noFill/>
            <a:ln w="28575" cap="flat" cmpd="sng">
              <a:solidFill>
                <a:srgbClr val="CE3B37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8451" name="Line 19"/>
            <p:cNvSpPr>
              <a:spLocks noChangeShapeType="1"/>
            </p:cNvSpPr>
            <p:nvPr/>
          </p:nvSpPr>
          <p:spPr bwMode="auto">
            <a:xfrm>
              <a:off x="4095748" y="3852858"/>
              <a:ext cx="0" cy="304800"/>
            </a:xfrm>
            <a:prstGeom prst="line">
              <a:avLst/>
            </a:prstGeom>
            <a:noFill/>
            <a:ln w="28575">
              <a:solidFill>
                <a:srgbClr val="CE3B37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8453" name="Oval 21"/>
            <p:cNvSpPr>
              <a:spLocks noChangeArrowheads="1"/>
            </p:cNvSpPr>
            <p:nvPr/>
          </p:nvSpPr>
          <p:spPr bwMode="auto">
            <a:xfrm>
              <a:off x="2266948" y="4157658"/>
              <a:ext cx="381000" cy="381000"/>
            </a:xfrm>
            <a:prstGeom prst="ellipse">
              <a:avLst/>
            </a:prstGeom>
            <a:gradFill>
              <a:gsLst>
                <a:gs pos="0">
                  <a:srgbClr val="CE3B37"/>
                </a:gs>
                <a:gs pos="55000">
                  <a:schemeClr val="accent6">
                    <a:shade val="93000"/>
                    <a:satMod val="130000"/>
                  </a:schemeClr>
                </a:gs>
                <a:gs pos="99000">
                  <a:srgbClr val="FFE985"/>
                </a:gs>
              </a:gsLst>
            </a:gradFill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Consolas" pitchFamily="49" charset="0"/>
              </a:endParaRPr>
            </a:p>
          </p:txBody>
        </p:sp>
        <p:sp>
          <p:nvSpPr>
            <p:cNvPr id="18454" name="Freeform 22"/>
            <p:cNvSpPr>
              <a:spLocks/>
            </p:cNvSpPr>
            <p:nvPr/>
          </p:nvSpPr>
          <p:spPr bwMode="auto">
            <a:xfrm>
              <a:off x="2495549" y="3800471"/>
              <a:ext cx="219075" cy="357188"/>
            </a:xfrm>
            <a:custGeom>
              <a:avLst/>
              <a:gdLst/>
              <a:ahLst/>
              <a:cxnLst>
                <a:cxn ang="0">
                  <a:pos x="138" y="0"/>
                </a:cxn>
                <a:cxn ang="0">
                  <a:pos x="0" y="225"/>
                </a:cxn>
              </a:cxnLst>
              <a:rect l="0" t="0" r="r" b="b"/>
              <a:pathLst>
                <a:path w="138" h="225">
                  <a:moveTo>
                    <a:pt x="138" y="0"/>
                  </a:moveTo>
                  <a:lnTo>
                    <a:pt x="0" y="225"/>
                  </a:lnTo>
                </a:path>
              </a:pathLst>
            </a:custGeom>
            <a:noFill/>
            <a:ln w="28575" cap="flat" cmpd="sng">
              <a:solidFill>
                <a:srgbClr val="CE3B37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22" name="TextBox 3">
            <a:extLst>
              <a:ext uri="{FF2B5EF4-FFF2-40B4-BE49-F238E27FC236}">
                <a16:creationId xmlns:a16="http://schemas.microsoft.com/office/drawing/2014/main" id="{C150E311-0F61-4620-BD47-C7C79DA6AC14}"/>
              </a:ext>
            </a:extLst>
          </p:cNvPr>
          <p:cNvSpPr txBox="1"/>
          <p:nvPr/>
        </p:nvSpPr>
        <p:spPr>
          <a:xfrm>
            <a:off x="1055688" y="116632"/>
            <a:ext cx="3888184" cy="494302"/>
          </a:xfrm>
          <a:prstGeom prst="rect">
            <a:avLst/>
          </a:prstGeom>
          <a:solidFill>
            <a:srgbClr val="F19903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bg1"/>
              </a:contourClr>
            </a:sp3d>
          </a:bodyPr>
          <a:lstStyle/>
          <a:p>
            <a:r>
              <a:rPr lang="en-US" altLang="zh-CN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 </a:t>
            </a:r>
            <a:r>
              <a:rPr lang="zh-CN" altLang="en-US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什么是数据结构</a:t>
            </a:r>
          </a:p>
        </p:txBody>
      </p:sp>
      <p:pic>
        <p:nvPicPr>
          <p:cNvPr id="25" name="图片 24" descr="乐高玩具&#10;&#10;低可信度描述已自动生成">
            <a:extLst>
              <a:ext uri="{FF2B5EF4-FFF2-40B4-BE49-F238E27FC236}">
                <a16:creationId xmlns:a16="http://schemas.microsoft.com/office/drawing/2014/main" id="{1CE0043A-2FD8-46C3-B11B-41E00DC7C68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25978" flipV="1">
            <a:off x="8381849" y="4516322"/>
            <a:ext cx="7620301" cy="5134055"/>
          </a:xfrm>
          <a:prstGeom prst="rect">
            <a:avLst/>
          </a:prstGeom>
        </p:spPr>
      </p:pic>
      <p:sp>
        <p:nvSpPr>
          <p:cNvPr id="26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51AF978-BD4E-4AE8-9B90-DEB424BA8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4357718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1.1.2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逻辑结构类型 </a:t>
            </a:r>
          </a:p>
        </p:txBody>
      </p:sp>
      <p:sp>
        <p:nvSpPr>
          <p:cNvPr id="27" name="Text Box 10">
            <a:extLst>
              <a:ext uri="{FF2B5EF4-FFF2-40B4-BE49-F238E27FC236}">
                <a16:creationId xmlns:a16="http://schemas.microsoft.com/office/drawing/2014/main" id="{831AF6A5-99C7-4B5C-987D-E618E3F5DC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6043" y="1617930"/>
            <a:ext cx="2053653" cy="3877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2pPr>
            <a:lvl3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3pPr>
            <a:lvl4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4pPr>
            <a:lvl5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5pPr>
            <a:lvl6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6pPr>
            <a:lvl7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7pPr>
            <a:lvl8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8pPr>
            <a:lvl9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3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、树形结构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43476" y="6021288"/>
            <a:ext cx="6000792" cy="38779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画出其逻辑结构表示，指出是什么类型？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59496" y="1473286"/>
            <a:ext cx="8136904" cy="3911428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tIns="108000" bIns="108000" rtlCol="0">
            <a:spAutoFit/>
          </a:bodyPr>
          <a:lstStyle/>
          <a:p>
            <a:pPr indent="266700" algn="just">
              <a:lnSpc>
                <a:spcPct val="100000"/>
              </a:lnSpc>
            </a:pP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【</a:t>
            </a:r>
            <a:r>
              <a:rPr lang="zh-CN" altLang="en-US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例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1.3】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有一种数据结构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B2=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（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D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R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），其中</a:t>
            </a:r>
          </a:p>
          <a:p>
            <a:pPr indent="266700" algn="just">
              <a:lnSpc>
                <a:spcPct val="100000"/>
              </a:lnSpc>
            </a:pP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D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={48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25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64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57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82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36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75}</a:t>
            </a:r>
          </a:p>
          <a:p>
            <a:pPr indent="266700" algn="just">
              <a:lnSpc>
                <a:spcPct val="100000"/>
              </a:lnSpc>
            </a:pP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R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={r</a:t>
            </a:r>
            <a:r>
              <a:rPr lang="en-US" altLang="zh-CN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1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r</a:t>
            </a:r>
            <a:r>
              <a:rPr lang="en-US" altLang="zh-CN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2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}</a:t>
            </a:r>
          </a:p>
          <a:p>
            <a:pPr indent="266700" algn="just">
              <a:lnSpc>
                <a:spcPct val="100000"/>
              </a:lnSpc>
            </a:pP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r</a:t>
            </a:r>
            <a:r>
              <a:rPr lang="en-US" altLang="zh-CN" baseline="-2500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1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={&lt;25</a:t>
            </a:r>
            <a:r>
              <a:rPr lang="zh-CN" altLang="en-US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36&gt;</a:t>
            </a:r>
            <a:r>
              <a:rPr lang="zh-CN" altLang="en-US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&lt;36</a:t>
            </a:r>
            <a:r>
              <a:rPr lang="zh-CN" altLang="en-US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48&gt;</a:t>
            </a:r>
            <a:r>
              <a:rPr lang="zh-CN" altLang="en-US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&lt;48</a:t>
            </a:r>
            <a:r>
              <a:rPr lang="zh-CN" altLang="en-US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57&gt;</a:t>
            </a:r>
            <a:r>
              <a:rPr lang="zh-CN" altLang="en-US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&lt;57</a:t>
            </a:r>
            <a:r>
              <a:rPr lang="zh-CN" altLang="en-US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64&gt;</a:t>
            </a:r>
            <a:r>
              <a:rPr lang="zh-CN" altLang="en-US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</a:t>
            </a:r>
          </a:p>
          <a:p>
            <a:pPr indent="266700" algn="just">
              <a:lnSpc>
                <a:spcPct val="100000"/>
              </a:lnSpc>
            </a:pP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   &lt;64</a:t>
            </a:r>
            <a:r>
              <a:rPr lang="zh-CN" altLang="en-US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75&gt;</a:t>
            </a:r>
            <a:r>
              <a:rPr lang="zh-CN" altLang="en-US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&lt;75</a:t>
            </a:r>
            <a:r>
              <a:rPr lang="zh-CN" altLang="en-US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82&gt;}</a:t>
            </a:r>
          </a:p>
          <a:p>
            <a:pPr indent="266700" algn="just">
              <a:lnSpc>
                <a:spcPct val="100000"/>
              </a:lnSpc>
            </a:pPr>
            <a:r>
              <a:rPr lang="en-US" altLang="zh-CN">
                <a:solidFill>
                  <a:schemeClr val="accent3">
                    <a:lumMod val="50000"/>
                  </a:schemeClr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r</a:t>
            </a:r>
            <a:r>
              <a:rPr lang="en-US" altLang="zh-CN" baseline="-25000">
                <a:solidFill>
                  <a:schemeClr val="accent3">
                    <a:lumMod val="50000"/>
                  </a:schemeClr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2</a:t>
            </a:r>
            <a:r>
              <a:rPr lang="en-US" altLang="zh-CN">
                <a:solidFill>
                  <a:schemeClr val="accent3">
                    <a:lumMod val="50000"/>
                  </a:schemeClr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={&lt;48</a:t>
            </a:r>
            <a:r>
              <a:rPr lang="zh-CN" altLang="en-US">
                <a:solidFill>
                  <a:schemeClr val="accent3">
                    <a:lumMod val="50000"/>
                  </a:schemeClr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chemeClr val="accent3">
                    <a:lumMod val="50000"/>
                  </a:schemeClr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25&gt;</a:t>
            </a:r>
            <a:r>
              <a:rPr lang="zh-CN" altLang="en-US">
                <a:solidFill>
                  <a:schemeClr val="accent3">
                    <a:lumMod val="50000"/>
                  </a:schemeClr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chemeClr val="accent3">
                    <a:lumMod val="50000"/>
                  </a:schemeClr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&lt;48</a:t>
            </a:r>
            <a:r>
              <a:rPr lang="zh-CN" altLang="en-US">
                <a:solidFill>
                  <a:schemeClr val="accent3">
                    <a:lumMod val="50000"/>
                  </a:schemeClr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chemeClr val="accent3">
                    <a:lumMod val="50000"/>
                  </a:schemeClr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64&gt;</a:t>
            </a:r>
            <a:r>
              <a:rPr lang="zh-CN" altLang="en-US">
                <a:solidFill>
                  <a:schemeClr val="accent3">
                    <a:lumMod val="50000"/>
                  </a:schemeClr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chemeClr val="accent3">
                    <a:lumMod val="50000"/>
                  </a:schemeClr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&lt;64</a:t>
            </a:r>
            <a:r>
              <a:rPr lang="zh-CN" altLang="en-US">
                <a:solidFill>
                  <a:schemeClr val="accent3">
                    <a:lumMod val="50000"/>
                  </a:schemeClr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chemeClr val="accent3">
                    <a:lumMod val="50000"/>
                  </a:schemeClr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57&gt;</a:t>
            </a:r>
            <a:r>
              <a:rPr lang="zh-CN" altLang="en-US">
                <a:solidFill>
                  <a:schemeClr val="accent3">
                    <a:lumMod val="50000"/>
                  </a:schemeClr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chemeClr val="accent3">
                    <a:lumMod val="50000"/>
                  </a:schemeClr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&lt;64</a:t>
            </a:r>
            <a:r>
              <a:rPr lang="zh-CN" altLang="en-US">
                <a:solidFill>
                  <a:schemeClr val="accent3">
                    <a:lumMod val="50000"/>
                  </a:schemeClr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chemeClr val="accent3">
                    <a:lumMod val="50000"/>
                  </a:schemeClr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82&gt;</a:t>
            </a:r>
            <a:r>
              <a:rPr lang="zh-CN" altLang="en-US">
                <a:solidFill>
                  <a:schemeClr val="accent3">
                    <a:lumMod val="50000"/>
                  </a:schemeClr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endParaRPr lang="en-US" altLang="zh-CN">
              <a:solidFill>
                <a:schemeClr val="accent3">
                  <a:lumMod val="50000"/>
                </a:schemeClr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  <a:p>
            <a:pPr indent="266700" algn="just">
              <a:lnSpc>
                <a:spcPct val="100000"/>
              </a:lnSpc>
            </a:pPr>
            <a:r>
              <a:rPr lang="en-US" altLang="zh-CN">
                <a:solidFill>
                  <a:schemeClr val="accent3">
                    <a:lumMod val="50000"/>
                  </a:schemeClr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   &lt;25</a:t>
            </a:r>
            <a:r>
              <a:rPr lang="zh-CN" altLang="en-US">
                <a:solidFill>
                  <a:schemeClr val="accent3">
                    <a:lumMod val="50000"/>
                  </a:schemeClr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chemeClr val="accent3">
                    <a:lumMod val="50000"/>
                  </a:schemeClr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36&gt;</a:t>
            </a:r>
            <a:r>
              <a:rPr lang="zh-CN" altLang="en-US">
                <a:solidFill>
                  <a:schemeClr val="accent3">
                    <a:lumMod val="50000"/>
                  </a:schemeClr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chemeClr val="accent3">
                    <a:lumMod val="50000"/>
                  </a:schemeClr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&lt;82</a:t>
            </a:r>
            <a:r>
              <a:rPr lang="zh-CN" altLang="en-US">
                <a:solidFill>
                  <a:schemeClr val="accent3">
                    <a:lumMod val="50000"/>
                  </a:schemeClr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chemeClr val="accent3">
                    <a:lumMod val="50000"/>
                  </a:schemeClr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75&gt;}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8DBE5A4A-7A1E-41C5-A250-9E57794560FE}"/>
              </a:ext>
            </a:extLst>
          </p:cNvPr>
          <p:cNvSpPr txBox="1"/>
          <p:nvPr/>
        </p:nvSpPr>
        <p:spPr>
          <a:xfrm>
            <a:off x="1055688" y="116632"/>
            <a:ext cx="3888184" cy="494302"/>
          </a:xfrm>
          <a:prstGeom prst="rect">
            <a:avLst/>
          </a:prstGeom>
          <a:solidFill>
            <a:srgbClr val="F19903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bg1"/>
              </a:contourClr>
            </a:sp3d>
          </a:bodyPr>
          <a:lstStyle/>
          <a:p>
            <a:r>
              <a:rPr lang="en-US" altLang="zh-CN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 </a:t>
            </a:r>
            <a:r>
              <a:rPr lang="zh-CN" altLang="en-US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什么是数据结构</a:t>
            </a:r>
          </a:p>
        </p:txBody>
      </p:sp>
      <p:sp>
        <p:nvSpPr>
          <p:cNvPr id="11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9565D07-88D1-4C5C-9B1C-E38DA25E45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4357718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1.1.2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逻辑结构类型 </a:t>
            </a:r>
          </a:p>
        </p:txBody>
      </p:sp>
      <p:pic>
        <p:nvPicPr>
          <p:cNvPr id="5" name="图片 4" descr="图片包含 游戏机, 灯光, 灯&#10;&#10;描述已自动生成">
            <a:extLst>
              <a:ext uri="{FF2B5EF4-FFF2-40B4-BE49-F238E27FC236}">
                <a16:creationId xmlns:a16="http://schemas.microsoft.com/office/drawing/2014/main" id="{02C5B26A-6235-42A5-A19B-32E5CA49E3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136" y="836712"/>
            <a:ext cx="6251458" cy="62514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3" name="Oval 5"/>
          <p:cNvSpPr>
            <a:spLocks noChangeArrowheads="1"/>
          </p:cNvSpPr>
          <p:nvPr/>
        </p:nvSpPr>
        <p:spPr bwMode="auto">
          <a:xfrm>
            <a:off x="5421986" y="3380985"/>
            <a:ext cx="630251" cy="404841"/>
          </a:xfrm>
          <a:prstGeom prst="ellipse">
            <a:avLst/>
          </a:prstGeom>
          <a:gradFill>
            <a:gsLst>
              <a:gs pos="0">
                <a:srgbClr val="CE3B37"/>
              </a:gs>
              <a:gs pos="55000">
                <a:srgbClr val="F39801"/>
              </a:gs>
              <a:gs pos="100000">
                <a:srgbClr val="FFE985"/>
              </a:gs>
            </a:gsLst>
          </a:gradFill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</a:bodyPr>
          <a:lstStyle/>
          <a:p>
            <a:pPr marL="457200" indent="-457200">
              <a:lnSpc>
                <a:spcPct val="110000"/>
              </a:lnSpc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48</a:t>
            </a:r>
          </a:p>
        </p:txBody>
      </p:sp>
      <p:sp>
        <p:nvSpPr>
          <p:cNvPr id="201734" name="Oval 6"/>
          <p:cNvSpPr>
            <a:spLocks noChangeArrowheads="1"/>
          </p:cNvSpPr>
          <p:nvPr/>
        </p:nvSpPr>
        <p:spPr bwMode="auto">
          <a:xfrm>
            <a:off x="4477432" y="4149336"/>
            <a:ext cx="630251" cy="404841"/>
          </a:xfrm>
          <a:prstGeom prst="ellipse">
            <a:avLst/>
          </a:prstGeom>
          <a:gradFill>
            <a:gsLst>
              <a:gs pos="0">
                <a:srgbClr val="CE3B37"/>
              </a:gs>
              <a:gs pos="55000">
                <a:srgbClr val="F39801"/>
              </a:gs>
              <a:gs pos="100000">
                <a:srgbClr val="FFE985"/>
              </a:gs>
            </a:gsLst>
          </a:gradFill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</a:bodyPr>
          <a:lstStyle/>
          <a:p>
            <a:pPr marL="457200" indent="-457200">
              <a:lnSpc>
                <a:spcPct val="110000"/>
              </a:lnSpc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25</a:t>
            </a:r>
          </a:p>
        </p:txBody>
      </p:sp>
      <p:sp>
        <p:nvSpPr>
          <p:cNvPr id="201735" name="Oval 7"/>
          <p:cNvSpPr>
            <a:spLocks noChangeArrowheads="1"/>
          </p:cNvSpPr>
          <p:nvPr/>
        </p:nvSpPr>
        <p:spPr bwMode="auto">
          <a:xfrm>
            <a:off x="3613832" y="5012936"/>
            <a:ext cx="630251" cy="404841"/>
          </a:xfrm>
          <a:prstGeom prst="ellipse">
            <a:avLst/>
          </a:prstGeom>
          <a:gradFill>
            <a:gsLst>
              <a:gs pos="0">
                <a:srgbClr val="CE3B37"/>
              </a:gs>
              <a:gs pos="55000">
                <a:srgbClr val="F39801"/>
              </a:gs>
              <a:gs pos="100000">
                <a:srgbClr val="FFE985"/>
              </a:gs>
            </a:gsLst>
          </a:gradFill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</a:bodyPr>
          <a:lstStyle/>
          <a:p>
            <a:pPr marL="457200" indent="-457200">
              <a:lnSpc>
                <a:spcPct val="110000"/>
              </a:lnSpc>
            </a:pP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36</a:t>
            </a:r>
          </a:p>
        </p:txBody>
      </p:sp>
      <p:sp>
        <p:nvSpPr>
          <p:cNvPr id="201736" name="Oval 8"/>
          <p:cNvSpPr>
            <a:spLocks noChangeArrowheads="1"/>
          </p:cNvSpPr>
          <p:nvPr/>
        </p:nvSpPr>
        <p:spPr bwMode="auto">
          <a:xfrm>
            <a:off x="6349095" y="4220773"/>
            <a:ext cx="630251" cy="404841"/>
          </a:xfrm>
          <a:prstGeom prst="ellipse">
            <a:avLst/>
          </a:prstGeom>
          <a:gradFill>
            <a:gsLst>
              <a:gs pos="0">
                <a:srgbClr val="CE3B37"/>
              </a:gs>
              <a:gs pos="55000">
                <a:srgbClr val="F39801"/>
              </a:gs>
              <a:gs pos="100000">
                <a:srgbClr val="FFE985"/>
              </a:gs>
            </a:gsLst>
          </a:gradFill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</a:bodyPr>
          <a:lstStyle/>
          <a:p>
            <a:pPr marL="457200" indent="-457200">
              <a:lnSpc>
                <a:spcPct val="110000"/>
              </a:lnSpc>
            </a:pP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64</a:t>
            </a:r>
          </a:p>
        </p:txBody>
      </p:sp>
      <p:sp>
        <p:nvSpPr>
          <p:cNvPr id="201737" name="Oval 9"/>
          <p:cNvSpPr>
            <a:spLocks noChangeArrowheads="1"/>
          </p:cNvSpPr>
          <p:nvPr/>
        </p:nvSpPr>
        <p:spPr bwMode="auto">
          <a:xfrm>
            <a:off x="5560107" y="5012936"/>
            <a:ext cx="630251" cy="404841"/>
          </a:xfrm>
          <a:prstGeom prst="ellipse">
            <a:avLst/>
          </a:prstGeom>
          <a:gradFill>
            <a:gsLst>
              <a:gs pos="0">
                <a:srgbClr val="CE3B37"/>
              </a:gs>
              <a:gs pos="55000">
                <a:srgbClr val="F39801"/>
              </a:gs>
              <a:gs pos="100000">
                <a:srgbClr val="FFE985"/>
              </a:gs>
            </a:gsLst>
          </a:gradFill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</a:bodyPr>
          <a:lstStyle/>
          <a:p>
            <a:pPr marL="457200" indent="-457200">
              <a:lnSpc>
                <a:spcPct val="110000"/>
              </a:lnSpc>
            </a:pP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57</a:t>
            </a:r>
          </a:p>
        </p:txBody>
      </p:sp>
      <p:sp>
        <p:nvSpPr>
          <p:cNvPr id="201738" name="Oval 10"/>
          <p:cNvSpPr>
            <a:spLocks noChangeArrowheads="1"/>
          </p:cNvSpPr>
          <p:nvPr/>
        </p:nvSpPr>
        <p:spPr bwMode="auto">
          <a:xfrm>
            <a:off x="7071407" y="5012936"/>
            <a:ext cx="708033" cy="404841"/>
          </a:xfrm>
          <a:prstGeom prst="ellipse">
            <a:avLst/>
          </a:prstGeom>
          <a:gradFill>
            <a:gsLst>
              <a:gs pos="0">
                <a:srgbClr val="CE3B37"/>
              </a:gs>
              <a:gs pos="55000">
                <a:srgbClr val="F39801"/>
              </a:gs>
              <a:gs pos="100000">
                <a:srgbClr val="FFE985"/>
              </a:gs>
            </a:gsLst>
          </a:gradFill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</a:bodyPr>
          <a:lstStyle/>
          <a:p>
            <a:pPr marL="457200" indent="-457200">
              <a:lnSpc>
                <a:spcPct val="110000"/>
              </a:lnSpc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82</a:t>
            </a:r>
          </a:p>
        </p:txBody>
      </p:sp>
      <p:sp>
        <p:nvSpPr>
          <p:cNvPr id="201739" name="Oval 11"/>
          <p:cNvSpPr>
            <a:spLocks noChangeArrowheads="1"/>
          </p:cNvSpPr>
          <p:nvPr/>
        </p:nvSpPr>
        <p:spPr bwMode="auto">
          <a:xfrm>
            <a:off x="7768319" y="5805099"/>
            <a:ext cx="630251" cy="404841"/>
          </a:xfrm>
          <a:prstGeom prst="ellipse">
            <a:avLst/>
          </a:prstGeom>
          <a:gradFill>
            <a:gsLst>
              <a:gs pos="0">
                <a:srgbClr val="CE3B37"/>
              </a:gs>
              <a:gs pos="55000">
                <a:srgbClr val="F39801"/>
              </a:gs>
              <a:gs pos="100000">
                <a:srgbClr val="FFE985"/>
              </a:gs>
            </a:gsLst>
          </a:gradFill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</a:bodyPr>
          <a:lstStyle/>
          <a:p>
            <a:pPr marL="457200" indent="-457200">
              <a:lnSpc>
                <a:spcPct val="110000"/>
              </a:lnSpc>
            </a:pP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75</a:t>
            </a:r>
          </a:p>
        </p:txBody>
      </p:sp>
      <p:sp>
        <p:nvSpPr>
          <p:cNvPr id="201755" name="Text Box 27"/>
          <p:cNvSpPr txBox="1">
            <a:spLocks noChangeArrowheads="1"/>
          </p:cNvSpPr>
          <p:nvPr/>
        </p:nvSpPr>
        <p:spPr bwMode="auto">
          <a:xfrm>
            <a:off x="3819440" y="2650545"/>
            <a:ext cx="1944688" cy="37238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tIns="76176" bIns="0">
            <a:spAutoFit/>
          </a:bodyPr>
          <a:lstStyle/>
          <a:p>
            <a:pPr marL="457200" indent="-457200" algn="just"/>
            <a:r>
              <a:rPr lang="en-US" altLang="zh-CN" dirty="0" err="1">
                <a:solidFill>
                  <a:schemeClr val="accent3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r</a:t>
            </a:r>
            <a:r>
              <a:rPr lang="en-US" altLang="zh-CN" baseline="-25000" dirty="0" err="1">
                <a:solidFill>
                  <a:schemeClr val="accent3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关系表示</a:t>
            </a:r>
          </a:p>
        </p:txBody>
      </p:sp>
      <p:sp>
        <p:nvSpPr>
          <p:cNvPr id="201756" name="Text Box 28"/>
          <p:cNvSpPr txBox="1">
            <a:spLocks noChangeArrowheads="1"/>
          </p:cNvSpPr>
          <p:nvPr/>
        </p:nvSpPr>
        <p:spPr bwMode="auto">
          <a:xfrm>
            <a:off x="3804545" y="2105013"/>
            <a:ext cx="1944688" cy="37238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tIns="76176" bIns="0">
            <a:spAutoFit/>
          </a:bodyPr>
          <a:lstStyle/>
          <a:p>
            <a:pPr marL="457200" indent="-457200" algn="just"/>
            <a:r>
              <a:rPr lang="en-US" altLang="zh-CN" dirty="0" err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r</a:t>
            </a:r>
            <a:r>
              <a:rPr lang="en-US" altLang="zh-CN" baseline="-25000" dirty="0" err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r>
              <a:rPr lang="zh-CN" altLang="en-US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关系表示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63665" y="1554308"/>
            <a:ext cx="4857784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B2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的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逻辑结构图如下。</a:t>
            </a:r>
            <a:endParaRPr lang="zh-CN" alt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2" name="组合 29"/>
          <p:cNvGrpSpPr/>
          <p:nvPr/>
        </p:nvGrpSpPr>
        <p:grpSpPr>
          <a:xfrm>
            <a:off x="4151785" y="3704887"/>
            <a:ext cx="2944349" cy="1360470"/>
            <a:chOff x="2738313" y="3307692"/>
            <a:chExt cx="2910234" cy="1392761"/>
          </a:xfrm>
        </p:grpSpPr>
        <p:cxnSp>
          <p:nvCxnSpPr>
            <p:cNvPr id="25" name="直接箭头连接符 24"/>
            <p:cNvCxnSpPr>
              <a:endCxn id="201734" idx="7"/>
            </p:cNvCxnSpPr>
            <p:nvPr/>
          </p:nvCxnSpPr>
          <p:spPr>
            <a:xfrm flipH="1">
              <a:off x="3591907" y="3497544"/>
              <a:ext cx="537278" cy="318812"/>
            </a:xfrm>
            <a:prstGeom prst="straightConnector1">
              <a:avLst/>
            </a:prstGeom>
            <a:ln w="22225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>
              <a:endCxn id="201735" idx="7"/>
            </p:cNvCxnSpPr>
            <p:nvPr/>
          </p:nvCxnSpPr>
          <p:spPr>
            <a:xfrm flipH="1">
              <a:off x="2738313" y="4283364"/>
              <a:ext cx="462181" cy="417089"/>
            </a:xfrm>
            <a:prstGeom prst="straightConnector1">
              <a:avLst/>
            </a:prstGeom>
            <a:ln w="22225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endCxn id="201736" idx="1"/>
            </p:cNvCxnSpPr>
            <p:nvPr/>
          </p:nvCxnSpPr>
          <p:spPr>
            <a:xfrm>
              <a:off x="4557813" y="3426106"/>
              <a:ext cx="443579" cy="463382"/>
            </a:xfrm>
            <a:prstGeom prst="straightConnector1">
              <a:avLst/>
            </a:prstGeom>
            <a:ln w="22225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 rot="16200000" flipH="1">
              <a:off x="4565947" y="3361180"/>
              <a:ext cx="432627" cy="392326"/>
            </a:xfrm>
            <a:prstGeom prst="straightConnector1">
              <a:avLst/>
            </a:prstGeom>
            <a:ln w="22225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/>
            <p:nvPr/>
          </p:nvCxnSpPr>
          <p:spPr>
            <a:xfrm rot="5400000">
              <a:off x="3761865" y="3300054"/>
              <a:ext cx="432627" cy="447903"/>
            </a:xfrm>
            <a:prstGeom prst="straightConnector1">
              <a:avLst/>
            </a:prstGeom>
            <a:ln w="22225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/>
            <p:nvPr/>
          </p:nvCxnSpPr>
          <p:spPr>
            <a:xfrm rot="16200000" flipH="1">
              <a:off x="5263892" y="4221689"/>
              <a:ext cx="489193" cy="280116"/>
            </a:xfrm>
            <a:prstGeom prst="straightConnector1">
              <a:avLst/>
            </a:prstGeom>
            <a:ln w="22225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7"/>
          <p:cNvGrpSpPr/>
          <p:nvPr/>
        </p:nvGrpSpPr>
        <p:grpSpPr>
          <a:xfrm>
            <a:off x="3820744" y="3776110"/>
            <a:ext cx="4432770" cy="2571985"/>
            <a:chOff x="1541999" y="2483556"/>
            <a:chExt cx="4432770" cy="2571985"/>
          </a:xfrm>
        </p:grpSpPr>
        <p:sp>
          <p:nvSpPr>
            <p:cNvPr id="32" name="任意多边形 31"/>
            <p:cNvSpPr/>
            <p:nvPr/>
          </p:nvSpPr>
          <p:spPr>
            <a:xfrm>
              <a:off x="1541999" y="3048000"/>
              <a:ext cx="666044" cy="677333"/>
            </a:xfrm>
            <a:custGeom>
              <a:avLst/>
              <a:gdLst>
                <a:gd name="connsiteX0" fmla="*/ 666044 w 666044"/>
                <a:gd name="connsiteY0" fmla="*/ 0 h 677333"/>
                <a:gd name="connsiteX1" fmla="*/ 180622 w 666044"/>
                <a:gd name="connsiteY1" fmla="*/ 349955 h 677333"/>
                <a:gd name="connsiteX2" fmla="*/ 0 w 666044"/>
                <a:gd name="connsiteY2" fmla="*/ 677333 h 677333"/>
                <a:gd name="connsiteX0" fmla="*/ 666044 w 666044"/>
                <a:gd name="connsiteY0" fmla="*/ 0 h 677333"/>
                <a:gd name="connsiteX1" fmla="*/ 180622 w 666044"/>
                <a:gd name="connsiteY1" fmla="*/ 349955 h 677333"/>
                <a:gd name="connsiteX2" fmla="*/ 0 w 666044"/>
                <a:gd name="connsiteY2" fmla="*/ 677333 h 677333"/>
                <a:gd name="connsiteX0" fmla="*/ 666044 w 666044"/>
                <a:gd name="connsiteY0" fmla="*/ 0 h 677333"/>
                <a:gd name="connsiteX1" fmla="*/ 180622 w 666044"/>
                <a:gd name="connsiteY1" fmla="*/ 349955 h 677333"/>
                <a:gd name="connsiteX2" fmla="*/ 0 w 666044"/>
                <a:gd name="connsiteY2" fmla="*/ 677333 h 677333"/>
                <a:gd name="connsiteX0" fmla="*/ 666044 w 666044"/>
                <a:gd name="connsiteY0" fmla="*/ 0 h 677333"/>
                <a:gd name="connsiteX1" fmla="*/ 180622 w 666044"/>
                <a:gd name="connsiteY1" fmla="*/ 349955 h 677333"/>
                <a:gd name="connsiteX2" fmla="*/ 0 w 666044"/>
                <a:gd name="connsiteY2" fmla="*/ 677333 h 677333"/>
                <a:gd name="connsiteX0" fmla="*/ 666044 w 666044"/>
                <a:gd name="connsiteY0" fmla="*/ 0 h 677333"/>
                <a:gd name="connsiteX1" fmla="*/ 180622 w 666044"/>
                <a:gd name="connsiteY1" fmla="*/ 207055 h 677333"/>
                <a:gd name="connsiteX2" fmla="*/ 0 w 666044"/>
                <a:gd name="connsiteY2" fmla="*/ 677333 h 677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044" h="677333">
                  <a:moveTo>
                    <a:pt x="666044" y="0"/>
                  </a:moveTo>
                  <a:cubicBezTo>
                    <a:pt x="404425" y="19580"/>
                    <a:pt x="291629" y="94166"/>
                    <a:pt x="180622" y="207055"/>
                  </a:cubicBezTo>
                  <a:cubicBezTo>
                    <a:pt x="69615" y="319944"/>
                    <a:pt x="34807" y="570088"/>
                    <a:pt x="0" y="677333"/>
                  </a:cubicBezTo>
                </a:path>
              </a:pathLst>
            </a:custGeom>
            <a:ln w="22225">
              <a:solidFill>
                <a:srgbClr val="CE3B37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1948399" y="2517422"/>
              <a:ext cx="1501422" cy="1399822"/>
            </a:xfrm>
            <a:custGeom>
              <a:avLst/>
              <a:gdLst>
                <a:gd name="connsiteX0" fmla="*/ 0 w 1501422"/>
                <a:gd name="connsiteY0" fmla="*/ 1399822 h 1399822"/>
                <a:gd name="connsiteX1" fmla="*/ 361244 w 1501422"/>
                <a:gd name="connsiteY1" fmla="*/ 1264356 h 1399822"/>
                <a:gd name="connsiteX2" fmla="*/ 1117600 w 1501422"/>
                <a:gd name="connsiteY2" fmla="*/ 722489 h 1399822"/>
                <a:gd name="connsiteX3" fmla="*/ 1501422 w 1501422"/>
                <a:gd name="connsiteY3" fmla="*/ 0 h 1399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422" h="1399822">
                  <a:moveTo>
                    <a:pt x="0" y="1399822"/>
                  </a:moveTo>
                  <a:cubicBezTo>
                    <a:pt x="87488" y="1388533"/>
                    <a:pt x="174977" y="1377245"/>
                    <a:pt x="361244" y="1264356"/>
                  </a:cubicBezTo>
                  <a:cubicBezTo>
                    <a:pt x="547511" y="1151467"/>
                    <a:pt x="927570" y="933215"/>
                    <a:pt x="1117600" y="722489"/>
                  </a:cubicBezTo>
                  <a:cubicBezTo>
                    <a:pt x="1307630" y="511763"/>
                    <a:pt x="1404526" y="255881"/>
                    <a:pt x="1501422" y="0"/>
                  </a:cubicBezTo>
                </a:path>
              </a:pathLst>
            </a:custGeom>
            <a:ln w="22225">
              <a:solidFill>
                <a:srgbClr val="CE3B37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3540132" y="2483556"/>
              <a:ext cx="11289" cy="1207911"/>
            </a:xfrm>
            <a:custGeom>
              <a:avLst/>
              <a:gdLst>
                <a:gd name="connsiteX0" fmla="*/ 0 w 11289"/>
                <a:gd name="connsiteY0" fmla="*/ 0 h 1207911"/>
                <a:gd name="connsiteX1" fmla="*/ 11289 w 11289"/>
                <a:gd name="connsiteY1" fmla="*/ 970844 h 1207911"/>
                <a:gd name="connsiteX2" fmla="*/ 0 w 11289"/>
                <a:gd name="connsiteY2" fmla="*/ 1207911 h 120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89" h="1207911">
                  <a:moveTo>
                    <a:pt x="0" y="0"/>
                  </a:moveTo>
                  <a:cubicBezTo>
                    <a:pt x="5644" y="384763"/>
                    <a:pt x="11289" y="769526"/>
                    <a:pt x="11289" y="970844"/>
                  </a:cubicBezTo>
                  <a:cubicBezTo>
                    <a:pt x="11289" y="1172162"/>
                    <a:pt x="5644" y="1190036"/>
                    <a:pt x="0" y="1207911"/>
                  </a:cubicBezTo>
                </a:path>
              </a:pathLst>
            </a:custGeom>
            <a:ln w="22225">
              <a:solidFill>
                <a:srgbClr val="CE3B37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3890088" y="3307644"/>
              <a:ext cx="474133" cy="643467"/>
            </a:xfrm>
            <a:custGeom>
              <a:avLst/>
              <a:gdLst>
                <a:gd name="connsiteX0" fmla="*/ 0 w 474133"/>
                <a:gd name="connsiteY0" fmla="*/ 643467 h 643467"/>
                <a:gd name="connsiteX1" fmla="*/ 349955 w 474133"/>
                <a:gd name="connsiteY1" fmla="*/ 428978 h 643467"/>
                <a:gd name="connsiteX2" fmla="*/ 474133 w 474133"/>
                <a:gd name="connsiteY2" fmla="*/ 0 h 64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4133" h="643467">
                  <a:moveTo>
                    <a:pt x="0" y="643467"/>
                  </a:moveTo>
                  <a:cubicBezTo>
                    <a:pt x="135466" y="589844"/>
                    <a:pt x="270933" y="536222"/>
                    <a:pt x="349955" y="428978"/>
                  </a:cubicBezTo>
                  <a:cubicBezTo>
                    <a:pt x="428977" y="321734"/>
                    <a:pt x="451555" y="160867"/>
                    <a:pt x="474133" y="0"/>
                  </a:cubicBezTo>
                </a:path>
              </a:pathLst>
            </a:custGeom>
            <a:ln w="22225">
              <a:solidFill>
                <a:srgbClr val="CE3B37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5064132" y="4109156"/>
              <a:ext cx="654756" cy="946385"/>
            </a:xfrm>
            <a:custGeom>
              <a:avLst/>
              <a:gdLst>
                <a:gd name="connsiteX0" fmla="*/ 654756 w 654756"/>
                <a:gd name="connsiteY0" fmla="*/ 801511 h 946385"/>
                <a:gd name="connsiteX1" fmla="*/ 237067 w 654756"/>
                <a:gd name="connsiteY1" fmla="*/ 812800 h 946385"/>
                <a:gd name="connsiteX2" fmla="*/ 0 w 654756"/>
                <a:gd name="connsiteY2" fmla="*/ 0 h 94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4756" h="946385">
                  <a:moveTo>
                    <a:pt x="654756" y="801511"/>
                  </a:moveTo>
                  <a:cubicBezTo>
                    <a:pt x="500474" y="873948"/>
                    <a:pt x="346193" y="946385"/>
                    <a:pt x="237067" y="812800"/>
                  </a:cubicBezTo>
                  <a:cubicBezTo>
                    <a:pt x="127941" y="679215"/>
                    <a:pt x="63970" y="339607"/>
                    <a:pt x="0" y="0"/>
                  </a:cubicBezTo>
                </a:path>
              </a:pathLst>
            </a:custGeom>
            <a:ln w="22225">
              <a:solidFill>
                <a:srgbClr val="CE3B37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7" name="任意多边形 36"/>
            <p:cNvSpPr/>
            <p:nvPr/>
          </p:nvSpPr>
          <p:spPr>
            <a:xfrm>
              <a:off x="4691599" y="3078104"/>
              <a:ext cx="1283170" cy="1414874"/>
            </a:xfrm>
            <a:custGeom>
              <a:avLst/>
              <a:gdLst>
                <a:gd name="connsiteX0" fmla="*/ 0 w 1283170"/>
                <a:gd name="connsiteY0" fmla="*/ 3763 h 1414874"/>
                <a:gd name="connsiteX1" fmla="*/ 688622 w 1283170"/>
                <a:gd name="connsiteY1" fmla="*/ 139229 h 1414874"/>
                <a:gd name="connsiteX2" fmla="*/ 1185333 w 1283170"/>
                <a:gd name="connsiteY2" fmla="*/ 839140 h 1414874"/>
                <a:gd name="connsiteX3" fmla="*/ 1275644 w 1283170"/>
                <a:gd name="connsiteY3" fmla="*/ 1414874 h 141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3170" h="1414874">
                  <a:moveTo>
                    <a:pt x="0" y="3763"/>
                  </a:moveTo>
                  <a:cubicBezTo>
                    <a:pt x="245533" y="1881"/>
                    <a:pt x="491067" y="0"/>
                    <a:pt x="688622" y="139229"/>
                  </a:cubicBezTo>
                  <a:cubicBezTo>
                    <a:pt x="886177" y="278458"/>
                    <a:pt x="1087496" y="626533"/>
                    <a:pt x="1185333" y="839140"/>
                  </a:cubicBezTo>
                  <a:cubicBezTo>
                    <a:pt x="1283170" y="1051747"/>
                    <a:pt x="1279407" y="1233310"/>
                    <a:pt x="1275644" y="1414874"/>
                  </a:cubicBezTo>
                </a:path>
              </a:pathLst>
            </a:custGeom>
            <a:ln w="22225">
              <a:solidFill>
                <a:srgbClr val="CE3B37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4" name="组合 39"/>
          <p:cNvGrpSpPr/>
          <p:nvPr/>
        </p:nvGrpSpPr>
        <p:grpSpPr>
          <a:xfrm>
            <a:off x="5833729" y="2146506"/>
            <a:ext cx="3018295" cy="387798"/>
            <a:chOff x="3503169" y="1071546"/>
            <a:chExt cx="3018295" cy="387798"/>
          </a:xfrm>
        </p:grpSpPr>
        <p:sp>
          <p:nvSpPr>
            <p:cNvPr id="27" name="右箭头 26"/>
            <p:cNvSpPr/>
            <p:nvPr/>
          </p:nvSpPr>
          <p:spPr>
            <a:xfrm>
              <a:off x="3503169" y="1162153"/>
              <a:ext cx="500066" cy="214314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164010" y="1071546"/>
              <a:ext cx="2357454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r</a:t>
              </a:r>
              <a:r>
                <a:rPr lang="en-US" altLang="zh-CN" baseline="-25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1</a:t>
              </a:r>
              <a:r>
                <a:rPr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为线性结构</a:t>
              </a:r>
            </a:p>
          </p:txBody>
        </p:sp>
      </p:grpSp>
      <p:grpSp>
        <p:nvGrpSpPr>
          <p:cNvPr id="5" name="组合 40"/>
          <p:cNvGrpSpPr/>
          <p:nvPr/>
        </p:nvGrpSpPr>
        <p:grpSpPr>
          <a:xfrm>
            <a:off x="5837982" y="2651227"/>
            <a:ext cx="3021672" cy="387798"/>
            <a:chOff x="3500430" y="1547328"/>
            <a:chExt cx="3021672" cy="387798"/>
          </a:xfrm>
        </p:grpSpPr>
        <p:sp>
          <p:nvSpPr>
            <p:cNvPr id="38" name="右箭头 37"/>
            <p:cNvSpPr/>
            <p:nvPr/>
          </p:nvSpPr>
          <p:spPr>
            <a:xfrm>
              <a:off x="3500430" y="1637064"/>
              <a:ext cx="500066" cy="214314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164648" y="1547328"/>
              <a:ext cx="2357454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r</a:t>
              </a:r>
              <a:r>
                <a:rPr lang="en-US" altLang="zh-CN" baseline="-25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2</a:t>
              </a:r>
              <a:r>
                <a:rPr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为树形结构</a:t>
              </a:r>
            </a:p>
          </p:txBody>
        </p:sp>
      </p:grpSp>
      <p:sp>
        <p:nvSpPr>
          <p:cNvPr id="46" name="AutoShape 8"/>
          <p:cNvSpPr>
            <a:spLocks noChangeArrowheads="1"/>
          </p:cNvSpPr>
          <p:nvPr/>
        </p:nvSpPr>
        <p:spPr bwMode="auto">
          <a:xfrm>
            <a:off x="1703388" y="1495130"/>
            <a:ext cx="544513" cy="504913"/>
          </a:xfrm>
          <a:prstGeom prst="roundRect">
            <a:avLst>
              <a:gd name="adj" fmla="val 8380"/>
            </a:avLst>
          </a:prstGeom>
          <a:gradFill rotWithShape="1">
            <a:gsLst>
              <a:gs pos="0">
                <a:srgbClr val="CE3B37"/>
              </a:gs>
              <a:gs pos="100000">
                <a:srgbClr val="FFE985"/>
              </a:gs>
            </a:gsLst>
            <a:lin ang="2700000"/>
          </a:gradFill>
          <a:ln w="9525" cap="flat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none" anchor="ctr"/>
          <a:lstStyle/>
          <a:p>
            <a:pPr marL="342900" indent="-342900"/>
            <a:r>
              <a:rPr lang="zh-CN" altLang="en-US" sz="2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解</a:t>
            </a:r>
            <a:endParaRPr lang="ru-RU" altLang="zh-CN" sz="22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TextBox 3">
            <a:extLst>
              <a:ext uri="{FF2B5EF4-FFF2-40B4-BE49-F238E27FC236}">
                <a16:creationId xmlns:a16="http://schemas.microsoft.com/office/drawing/2014/main" id="{B41A36CB-6082-4A6E-815E-361CA16E614A}"/>
              </a:ext>
            </a:extLst>
          </p:cNvPr>
          <p:cNvSpPr txBox="1"/>
          <p:nvPr/>
        </p:nvSpPr>
        <p:spPr>
          <a:xfrm>
            <a:off x="1055688" y="116632"/>
            <a:ext cx="3888184" cy="494302"/>
          </a:xfrm>
          <a:prstGeom prst="rect">
            <a:avLst/>
          </a:prstGeom>
          <a:solidFill>
            <a:srgbClr val="F19903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bg1"/>
              </a:contourClr>
            </a:sp3d>
          </a:bodyPr>
          <a:lstStyle/>
          <a:p>
            <a:r>
              <a:rPr lang="en-US" altLang="zh-CN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 </a:t>
            </a:r>
            <a:r>
              <a:rPr lang="zh-CN" altLang="en-US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什么是数据结构</a:t>
            </a:r>
          </a:p>
        </p:txBody>
      </p:sp>
      <p:sp>
        <p:nvSpPr>
          <p:cNvPr id="42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5186810-A821-49E0-A274-810EAD4C6A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4357718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1.1.2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逻辑结构类型 </a:t>
            </a:r>
          </a:p>
        </p:txBody>
      </p:sp>
      <p:pic>
        <p:nvPicPr>
          <p:cNvPr id="43" name="图片 42" descr="乐高玩具&#10;&#10;低可信度描述已自动生成">
            <a:extLst>
              <a:ext uri="{FF2B5EF4-FFF2-40B4-BE49-F238E27FC236}">
                <a16:creationId xmlns:a16="http://schemas.microsoft.com/office/drawing/2014/main" id="{C0FCC0EA-B14A-4FFD-BEF1-FACF94C2508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55939" flipV="1">
            <a:off x="7175940" y="1924506"/>
            <a:ext cx="7620301" cy="5134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755" grpId="0"/>
      <p:bldP spid="20175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2223246" y="2513532"/>
            <a:ext cx="8640000" cy="15669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6176" bIns="144000">
            <a:spAutoFit/>
          </a:bodyPr>
          <a:lstStyle/>
          <a:p>
            <a:pPr indent="266700" algn="just">
              <a:lnSpc>
                <a:spcPct val="200000"/>
              </a:lnSpc>
              <a:spcBef>
                <a:spcPct val="0"/>
              </a:spcBef>
            </a:pP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元素之间</a:t>
            </a: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关系：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多对多。</a:t>
            </a:r>
          </a:p>
          <a:p>
            <a:pPr indent="266700" algn="just">
              <a:lnSpc>
                <a:spcPct val="200000"/>
              </a:lnSpc>
              <a:spcBef>
                <a:spcPct val="0"/>
              </a:spcBef>
            </a:pP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特点：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所有元素都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可能有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多个前驱元素和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个后继元素。</a:t>
            </a:r>
            <a:endParaRPr lang="zh-CN" altLang="en-US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2" name="组合 20"/>
          <p:cNvGrpSpPr/>
          <p:nvPr/>
        </p:nvGrpSpPr>
        <p:grpSpPr>
          <a:xfrm>
            <a:off x="4852872" y="4491533"/>
            <a:ext cx="2592388" cy="1738325"/>
            <a:chOff x="1908175" y="3214686"/>
            <a:chExt cx="2592388" cy="1738325"/>
          </a:xfrm>
        </p:grpSpPr>
        <p:sp>
          <p:nvSpPr>
            <p:cNvPr id="19462" name="Oval 6"/>
            <p:cNvSpPr>
              <a:spLocks noChangeArrowheads="1"/>
            </p:cNvSpPr>
            <p:nvPr/>
          </p:nvSpPr>
          <p:spPr bwMode="auto">
            <a:xfrm>
              <a:off x="1908175" y="3214686"/>
              <a:ext cx="360363" cy="360363"/>
            </a:xfrm>
            <a:prstGeom prst="ellipse">
              <a:avLst/>
            </a:prstGeom>
            <a:gradFill>
              <a:gsLst>
                <a:gs pos="0">
                  <a:srgbClr val="CE3B37"/>
                </a:gs>
                <a:gs pos="65000">
                  <a:srgbClr val="F39801"/>
                </a:gs>
                <a:gs pos="100000">
                  <a:srgbClr val="FFE985"/>
                </a:gs>
              </a:gsLst>
            </a:gradFill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9463" name="Oval 7"/>
            <p:cNvSpPr>
              <a:spLocks noChangeArrowheads="1"/>
            </p:cNvSpPr>
            <p:nvPr/>
          </p:nvSpPr>
          <p:spPr bwMode="auto">
            <a:xfrm>
              <a:off x="3203575" y="3214686"/>
              <a:ext cx="360363" cy="360363"/>
            </a:xfrm>
            <a:prstGeom prst="ellipse">
              <a:avLst/>
            </a:prstGeom>
            <a:gradFill>
              <a:gsLst>
                <a:gs pos="0">
                  <a:srgbClr val="CE3B37"/>
                </a:gs>
                <a:gs pos="65000">
                  <a:srgbClr val="F39801"/>
                </a:gs>
                <a:gs pos="100000">
                  <a:srgbClr val="FFE985"/>
                </a:gs>
              </a:gsLst>
            </a:gradFill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Consolas" pitchFamily="49" charset="0"/>
              </a:endParaRPr>
            </a:p>
          </p:txBody>
        </p:sp>
        <p:sp>
          <p:nvSpPr>
            <p:cNvPr id="19464" name="Oval 8"/>
            <p:cNvSpPr>
              <a:spLocks noChangeArrowheads="1"/>
            </p:cNvSpPr>
            <p:nvPr/>
          </p:nvSpPr>
          <p:spPr bwMode="auto">
            <a:xfrm>
              <a:off x="1908175" y="3919548"/>
              <a:ext cx="360363" cy="360363"/>
            </a:xfrm>
            <a:prstGeom prst="ellipse">
              <a:avLst/>
            </a:prstGeom>
            <a:gradFill>
              <a:gsLst>
                <a:gs pos="0">
                  <a:srgbClr val="CE3B37"/>
                </a:gs>
                <a:gs pos="65000">
                  <a:srgbClr val="F39801"/>
                </a:gs>
                <a:gs pos="100000">
                  <a:srgbClr val="FFE985"/>
                </a:gs>
              </a:gsLst>
            </a:gradFill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Consolas" pitchFamily="49" charset="0"/>
              </a:endParaRPr>
            </a:p>
          </p:txBody>
        </p:sp>
        <p:sp>
          <p:nvSpPr>
            <p:cNvPr id="19465" name="Oval 9"/>
            <p:cNvSpPr>
              <a:spLocks noChangeArrowheads="1"/>
            </p:cNvSpPr>
            <p:nvPr/>
          </p:nvSpPr>
          <p:spPr bwMode="auto">
            <a:xfrm>
              <a:off x="2746375" y="3919549"/>
              <a:ext cx="385763" cy="393700"/>
            </a:xfrm>
            <a:prstGeom prst="ellipse">
              <a:avLst/>
            </a:prstGeom>
            <a:gradFill>
              <a:gsLst>
                <a:gs pos="0">
                  <a:srgbClr val="CE3B37"/>
                </a:gs>
                <a:gs pos="65000">
                  <a:srgbClr val="F39801"/>
                </a:gs>
                <a:gs pos="100000">
                  <a:srgbClr val="FFE985"/>
                </a:gs>
              </a:gsLst>
            </a:gradFill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Consolas" pitchFamily="49" charset="0"/>
              </a:endParaRPr>
            </a:p>
          </p:txBody>
        </p:sp>
        <p:sp>
          <p:nvSpPr>
            <p:cNvPr id="19466" name="Oval 10"/>
            <p:cNvSpPr>
              <a:spLocks noChangeArrowheads="1"/>
            </p:cNvSpPr>
            <p:nvPr/>
          </p:nvSpPr>
          <p:spPr bwMode="auto">
            <a:xfrm>
              <a:off x="3355975" y="4452948"/>
              <a:ext cx="360363" cy="360363"/>
            </a:xfrm>
            <a:prstGeom prst="ellipse">
              <a:avLst/>
            </a:prstGeom>
            <a:gradFill>
              <a:gsLst>
                <a:gs pos="0">
                  <a:srgbClr val="CE3B37"/>
                </a:gs>
                <a:gs pos="65000">
                  <a:srgbClr val="F39801"/>
                </a:gs>
                <a:gs pos="100000">
                  <a:srgbClr val="FFE985"/>
                </a:gs>
              </a:gsLst>
            </a:gradFill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Consolas" pitchFamily="49" charset="0"/>
              </a:endParaRPr>
            </a:p>
          </p:txBody>
        </p:sp>
        <p:sp>
          <p:nvSpPr>
            <p:cNvPr id="19467" name="Oval 11"/>
            <p:cNvSpPr>
              <a:spLocks noChangeArrowheads="1"/>
            </p:cNvSpPr>
            <p:nvPr/>
          </p:nvSpPr>
          <p:spPr bwMode="auto">
            <a:xfrm>
              <a:off x="1908175" y="4592648"/>
              <a:ext cx="360363" cy="360363"/>
            </a:xfrm>
            <a:prstGeom prst="ellipse">
              <a:avLst/>
            </a:prstGeom>
            <a:gradFill>
              <a:gsLst>
                <a:gs pos="0">
                  <a:srgbClr val="CE3B37"/>
                </a:gs>
                <a:gs pos="65000">
                  <a:srgbClr val="F39801"/>
                </a:gs>
                <a:gs pos="100000">
                  <a:srgbClr val="FFE985"/>
                </a:gs>
              </a:gsLst>
            </a:gradFill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Consolas" pitchFamily="49" charset="0"/>
              </a:endParaRPr>
            </a:p>
          </p:txBody>
        </p:sp>
        <p:sp>
          <p:nvSpPr>
            <p:cNvPr id="19469" name="Freeform 13"/>
            <p:cNvSpPr>
              <a:spLocks/>
            </p:cNvSpPr>
            <p:nvPr/>
          </p:nvSpPr>
          <p:spPr bwMode="auto">
            <a:xfrm>
              <a:off x="2225675" y="3525848"/>
              <a:ext cx="563563" cy="4603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55" y="290"/>
                </a:cxn>
              </a:cxnLst>
              <a:rect l="0" t="0" r="r" b="b"/>
              <a:pathLst>
                <a:path w="355" h="290">
                  <a:moveTo>
                    <a:pt x="0" y="0"/>
                  </a:moveTo>
                  <a:lnTo>
                    <a:pt x="355" y="290"/>
                  </a:lnTo>
                </a:path>
              </a:pathLst>
            </a:custGeom>
            <a:noFill/>
            <a:ln w="28575">
              <a:solidFill>
                <a:srgbClr val="CE3B37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9472" name="Freeform 16"/>
            <p:cNvSpPr>
              <a:spLocks/>
            </p:cNvSpPr>
            <p:nvPr/>
          </p:nvSpPr>
          <p:spPr bwMode="auto">
            <a:xfrm>
              <a:off x="2270124" y="4667260"/>
              <a:ext cx="1085850" cy="90488"/>
            </a:xfrm>
            <a:custGeom>
              <a:avLst/>
              <a:gdLst/>
              <a:ahLst/>
              <a:cxnLst>
                <a:cxn ang="0">
                  <a:pos x="0" y="57"/>
                </a:cxn>
                <a:cxn ang="0">
                  <a:pos x="684" y="0"/>
                </a:cxn>
              </a:cxnLst>
              <a:rect l="0" t="0" r="r" b="b"/>
              <a:pathLst>
                <a:path w="684" h="57">
                  <a:moveTo>
                    <a:pt x="0" y="57"/>
                  </a:moveTo>
                  <a:lnTo>
                    <a:pt x="684" y="0"/>
                  </a:lnTo>
                </a:path>
              </a:pathLst>
            </a:custGeom>
            <a:noFill/>
            <a:ln w="28575" cap="flat" cmpd="sng">
              <a:solidFill>
                <a:srgbClr val="CE3B3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9473" name="Freeform 17"/>
            <p:cNvSpPr>
              <a:spLocks/>
            </p:cNvSpPr>
            <p:nvPr/>
          </p:nvSpPr>
          <p:spPr bwMode="auto">
            <a:xfrm>
              <a:off x="3419474" y="3582999"/>
              <a:ext cx="88900" cy="8699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6" y="548"/>
                </a:cxn>
              </a:cxnLst>
              <a:rect l="0" t="0" r="r" b="b"/>
              <a:pathLst>
                <a:path w="56" h="548">
                  <a:moveTo>
                    <a:pt x="0" y="0"/>
                  </a:moveTo>
                  <a:lnTo>
                    <a:pt x="56" y="548"/>
                  </a:lnTo>
                </a:path>
              </a:pathLst>
            </a:custGeom>
            <a:noFill/>
            <a:ln w="28575" cap="flat" cmpd="sng">
              <a:solidFill>
                <a:srgbClr val="CE3B3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5824" name="Oval 0"/>
            <p:cNvSpPr>
              <a:spLocks noChangeArrowheads="1"/>
            </p:cNvSpPr>
            <p:nvPr/>
          </p:nvSpPr>
          <p:spPr bwMode="auto">
            <a:xfrm>
              <a:off x="4114800" y="3810011"/>
              <a:ext cx="385763" cy="393700"/>
            </a:xfrm>
            <a:prstGeom prst="ellipse">
              <a:avLst/>
            </a:prstGeom>
            <a:gradFill>
              <a:gsLst>
                <a:gs pos="0">
                  <a:srgbClr val="CE3B37"/>
                </a:gs>
                <a:gs pos="65000">
                  <a:srgbClr val="F39801"/>
                </a:gs>
                <a:gs pos="100000">
                  <a:srgbClr val="FFE985"/>
                </a:gs>
              </a:gsLst>
            </a:gradFill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Consolas" pitchFamily="49" charset="0"/>
              </a:endParaRPr>
            </a:p>
          </p:txBody>
        </p:sp>
        <p:cxnSp>
          <p:nvCxnSpPr>
            <p:cNvPr id="22" name="直接连接符 21"/>
            <p:cNvCxnSpPr>
              <a:stCxn id="19462" idx="4"/>
              <a:endCxn id="19464" idx="0"/>
            </p:cNvCxnSpPr>
            <p:nvPr/>
          </p:nvCxnSpPr>
          <p:spPr>
            <a:xfrm rot="5400000">
              <a:off x="1916108" y="3747298"/>
              <a:ext cx="344499" cy="1588"/>
            </a:xfrm>
            <a:prstGeom prst="line">
              <a:avLst/>
            </a:prstGeom>
            <a:ln w="28575">
              <a:solidFill>
                <a:srgbClr val="CE3B37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>
              <a:stCxn id="19464" idx="4"/>
              <a:endCxn id="19467" idx="0"/>
            </p:cNvCxnSpPr>
            <p:nvPr/>
          </p:nvCxnSpPr>
          <p:spPr>
            <a:xfrm rot="5400000">
              <a:off x="1931988" y="4436543"/>
              <a:ext cx="312737" cy="1588"/>
            </a:xfrm>
            <a:prstGeom prst="line">
              <a:avLst/>
            </a:prstGeom>
            <a:ln w="28575">
              <a:solidFill>
                <a:srgbClr val="CE3B37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>
              <a:stCxn id="19463" idx="6"/>
              <a:endCxn id="205824" idx="1"/>
            </p:cNvCxnSpPr>
            <p:nvPr/>
          </p:nvCxnSpPr>
          <p:spPr>
            <a:xfrm>
              <a:off x="3563938" y="3394868"/>
              <a:ext cx="607356" cy="472799"/>
            </a:xfrm>
            <a:prstGeom prst="line">
              <a:avLst/>
            </a:prstGeom>
            <a:ln w="28575">
              <a:solidFill>
                <a:srgbClr val="CE3B37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>
              <a:stCxn id="19462" idx="6"/>
              <a:endCxn id="19463" idx="2"/>
            </p:cNvCxnSpPr>
            <p:nvPr/>
          </p:nvCxnSpPr>
          <p:spPr>
            <a:xfrm>
              <a:off x="2268538" y="3394868"/>
              <a:ext cx="935037" cy="1588"/>
            </a:xfrm>
            <a:prstGeom prst="line">
              <a:avLst/>
            </a:prstGeom>
            <a:ln w="28575">
              <a:solidFill>
                <a:srgbClr val="CE3B37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3">
            <a:extLst>
              <a:ext uri="{FF2B5EF4-FFF2-40B4-BE49-F238E27FC236}">
                <a16:creationId xmlns:a16="http://schemas.microsoft.com/office/drawing/2014/main" id="{4E7FA0DE-5554-4AD6-977F-C3E8E4BBA450}"/>
              </a:ext>
            </a:extLst>
          </p:cNvPr>
          <p:cNvSpPr txBox="1"/>
          <p:nvPr/>
        </p:nvSpPr>
        <p:spPr>
          <a:xfrm>
            <a:off x="1055688" y="116632"/>
            <a:ext cx="3888184" cy="494302"/>
          </a:xfrm>
          <a:prstGeom prst="rect">
            <a:avLst/>
          </a:prstGeom>
          <a:solidFill>
            <a:srgbClr val="F19903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bg1"/>
              </a:contourClr>
            </a:sp3d>
          </a:bodyPr>
          <a:lstStyle/>
          <a:p>
            <a:r>
              <a:rPr lang="en-US" altLang="zh-CN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 </a:t>
            </a:r>
            <a:r>
              <a:rPr lang="zh-CN" altLang="en-US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什么是数据结构</a:t>
            </a:r>
          </a:p>
        </p:txBody>
      </p:sp>
      <p:pic>
        <p:nvPicPr>
          <p:cNvPr id="27" name="图片 26" descr="乐高玩具&#10;&#10;低可信度描述已自动生成">
            <a:extLst>
              <a:ext uri="{FF2B5EF4-FFF2-40B4-BE49-F238E27FC236}">
                <a16:creationId xmlns:a16="http://schemas.microsoft.com/office/drawing/2014/main" id="{9229F83B-79A8-442F-B1C7-0C75FC25373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55939" flipV="1">
            <a:off x="7175940" y="1924506"/>
            <a:ext cx="7620301" cy="5134055"/>
          </a:xfrm>
          <a:prstGeom prst="rect">
            <a:avLst/>
          </a:prstGeom>
        </p:spPr>
      </p:pic>
      <p:sp>
        <p:nvSpPr>
          <p:cNvPr id="30" name="Text Box 10">
            <a:extLst>
              <a:ext uri="{FF2B5EF4-FFF2-40B4-BE49-F238E27FC236}">
                <a16:creationId xmlns:a16="http://schemas.microsoft.com/office/drawing/2014/main" id="{FB2BCDA5-9DEB-4375-9CD8-9BA20CAA0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3472" y="1615502"/>
            <a:ext cx="2053653" cy="3877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2pPr>
            <a:lvl3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3pPr>
            <a:lvl4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4pPr>
            <a:lvl5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5pPr>
            <a:lvl6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6pPr>
            <a:lvl7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7pPr>
            <a:lvl8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8pPr>
            <a:lvl9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4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、图形结构</a:t>
            </a:r>
          </a:p>
        </p:txBody>
      </p:sp>
      <p:sp>
        <p:nvSpPr>
          <p:cNvPr id="31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5E0FF4D-EC59-4F9B-B130-73ADAEC764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4357718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1.1.2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逻辑结构类型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8" name="Text Box 6"/>
          <p:cNvSpPr txBox="1">
            <a:spLocks noChangeArrowheads="1"/>
          </p:cNvSpPr>
          <p:nvPr/>
        </p:nvSpPr>
        <p:spPr bwMode="auto">
          <a:xfrm>
            <a:off x="3913946" y="2996953"/>
            <a:ext cx="4364108" cy="2358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144000" tIns="180000" bIns="144000">
            <a:spAutoFit/>
          </a:bodyPr>
          <a:lstStyle/>
          <a:p>
            <a:pPr marL="457200" indent="-457200" algn="l" fontAlgn="t">
              <a:lnSpc>
                <a:spcPct val="100000"/>
              </a:lnSpc>
              <a:buClr>
                <a:srgbClr val="F39801"/>
              </a:buClr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顺序存储结构</a:t>
            </a:r>
            <a:endParaRPr lang="en-US" altLang="zh-CN">
              <a:solidFill>
                <a:schemeClr val="tx1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 marL="457200" indent="-457200" algn="l" fontAlgn="t">
              <a:lnSpc>
                <a:spcPct val="100000"/>
              </a:lnSpc>
              <a:buClr>
                <a:srgbClr val="F39801"/>
              </a:buClr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/>
                </a:solidFill>
                <a:ea typeface="楷体" pitchFamily="49" charset="-122"/>
                <a:cs typeface="Times New Roman" pitchFamily="18" charset="0"/>
              </a:rPr>
              <a:t>链式存储结构</a:t>
            </a:r>
            <a:endParaRPr lang="en-US" altLang="zh-CN">
              <a:solidFill>
                <a:schemeClr val="tx1"/>
              </a:solidFill>
              <a:ea typeface="楷体" pitchFamily="49" charset="-122"/>
              <a:cs typeface="Times New Roman" pitchFamily="18" charset="0"/>
            </a:endParaRPr>
          </a:p>
          <a:p>
            <a:pPr marL="457200" indent="-457200" algn="l" fontAlgn="t">
              <a:lnSpc>
                <a:spcPct val="100000"/>
              </a:lnSpc>
              <a:buClr>
                <a:srgbClr val="F39801"/>
              </a:buClr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/>
                </a:solidFill>
                <a:ea typeface="楷体" pitchFamily="49" charset="-122"/>
                <a:cs typeface="Times New Roman" pitchFamily="18" charset="0"/>
              </a:rPr>
              <a:t>索引存储结构</a:t>
            </a:r>
            <a:endParaRPr lang="en-US" altLang="zh-CN">
              <a:solidFill>
                <a:schemeClr val="tx1"/>
              </a:solidFill>
              <a:ea typeface="楷体" pitchFamily="49" charset="-122"/>
              <a:cs typeface="Times New Roman" pitchFamily="18" charset="0"/>
            </a:endParaRPr>
          </a:p>
          <a:p>
            <a:pPr marL="457200" indent="-457200" algn="l" fontAlgn="t">
              <a:lnSpc>
                <a:spcPct val="100000"/>
              </a:lnSpc>
              <a:buClr>
                <a:srgbClr val="F39801"/>
              </a:buClr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/>
                </a:solidFill>
                <a:ea typeface="楷体" pitchFamily="49" charset="-122"/>
                <a:cs typeface="Times New Roman" pitchFamily="18" charset="0"/>
              </a:rPr>
              <a:t>哈希（散列）存储结构</a:t>
            </a:r>
            <a:endParaRPr lang="zh-CN" altLang="en-US" dirty="0">
              <a:solidFill>
                <a:schemeClr val="tx1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00814" y="1604045"/>
            <a:ext cx="8425184" cy="106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200"/>
              </a:lnSpc>
            </a:pP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在软件开发中，人们设计了各种存储结构。</a:t>
            </a:r>
            <a:endParaRPr lang="en-US" altLang="zh-CN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  <a:p>
            <a:pPr algn="l">
              <a:lnSpc>
                <a:spcPts val="3200"/>
              </a:lnSpc>
            </a:pP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归纳为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4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种基本的存储结构。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DB34E071-8805-4B76-AA2E-EFEC5BCD0677}"/>
              </a:ext>
            </a:extLst>
          </p:cNvPr>
          <p:cNvSpPr txBox="1"/>
          <p:nvPr/>
        </p:nvSpPr>
        <p:spPr>
          <a:xfrm>
            <a:off x="1055688" y="116632"/>
            <a:ext cx="3888184" cy="494302"/>
          </a:xfrm>
          <a:prstGeom prst="rect">
            <a:avLst/>
          </a:prstGeom>
          <a:solidFill>
            <a:srgbClr val="F19903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bg1"/>
              </a:contourClr>
            </a:sp3d>
          </a:bodyPr>
          <a:lstStyle/>
          <a:p>
            <a:r>
              <a:rPr lang="en-US" altLang="zh-CN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 </a:t>
            </a:r>
            <a:r>
              <a:rPr lang="zh-CN" altLang="en-US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什么是数据结构</a:t>
            </a:r>
          </a:p>
        </p:txBody>
      </p:sp>
      <p:sp>
        <p:nvSpPr>
          <p:cNvPr id="9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9CC1364-9F53-4CFF-AFD1-9D4D076B6A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4357718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1.1.3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存储结构类型</a:t>
            </a:r>
          </a:p>
        </p:txBody>
      </p:sp>
      <p:pic>
        <p:nvPicPr>
          <p:cNvPr id="11" name="图片 10" descr="乐高玩具&#10;&#10;低可信度描述已自动生成">
            <a:extLst>
              <a:ext uri="{FF2B5EF4-FFF2-40B4-BE49-F238E27FC236}">
                <a16:creationId xmlns:a16="http://schemas.microsoft.com/office/drawing/2014/main" id="{84F3093F-45D7-49E8-A770-99043B4AA1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55939" flipV="1">
            <a:off x="7175940" y="1924506"/>
            <a:ext cx="7620301" cy="5134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ext Box 3"/>
          <p:cNvSpPr txBox="1">
            <a:spLocks noChangeArrowheads="1"/>
          </p:cNvSpPr>
          <p:nvPr/>
        </p:nvSpPr>
        <p:spPr bwMode="auto">
          <a:xfrm>
            <a:off x="1127448" y="2332042"/>
            <a:ext cx="9216454" cy="113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  <a:ea typeface="楷体" pitchFamily="49" charset="-122"/>
                <a:cs typeface="Times New Roman" pitchFamily="18" charset="0"/>
              </a:rPr>
              <a:t>        在高级</a:t>
            </a:r>
            <a:r>
              <a:rPr lang="zh-CN" altLang="en-US" dirty="0">
                <a:solidFill>
                  <a:schemeClr val="tx1"/>
                </a:solidFill>
                <a:ea typeface="楷体" pitchFamily="49" charset="-122"/>
                <a:cs typeface="Times New Roman" pitchFamily="18" charset="0"/>
              </a:rPr>
              <a:t>程序</a:t>
            </a:r>
            <a:r>
              <a:rPr lang="zh-CN" altLang="en-US">
                <a:solidFill>
                  <a:schemeClr val="tx1"/>
                </a:solidFill>
                <a:ea typeface="楷体" pitchFamily="49" charset="-122"/>
                <a:cs typeface="Times New Roman" pitchFamily="18" charset="0"/>
              </a:rPr>
              <a:t>语言中提供了多种数据类型。不同数据类型的变量，其</a:t>
            </a:r>
            <a:r>
              <a:rPr lang="zh-CN" altLang="en-US" dirty="0">
                <a:solidFill>
                  <a:schemeClr val="tx1"/>
                </a:solidFill>
                <a:ea typeface="楷体" pitchFamily="49" charset="-122"/>
                <a:cs typeface="Times New Roman" pitchFamily="18" charset="0"/>
              </a:rPr>
              <a:t>所能取的值的</a:t>
            </a:r>
            <a:r>
              <a:rPr lang="zh-CN" altLang="en-US">
                <a:solidFill>
                  <a:schemeClr val="tx1"/>
                </a:solidFill>
                <a:ea typeface="楷体" pitchFamily="49" charset="-122"/>
                <a:cs typeface="Times New Roman" pitchFamily="18" charset="0"/>
              </a:rPr>
              <a:t>范围不同，所</a:t>
            </a:r>
            <a:r>
              <a:rPr lang="zh-CN" altLang="en-US" dirty="0">
                <a:solidFill>
                  <a:schemeClr val="tx1"/>
                </a:solidFill>
                <a:ea typeface="楷体" pitchFamily="49" charset="-122"/>
                <a:cs typeface="Times New Roman" pitchFamily="18" charset="0"/>
              </a:rPr>
              <a:t>能进行的操作不同。       </a:t>
            </a:r>
          </a:p>
        </p:txBody>
      </p:sp>
      <p:sp>
        <p:nvSpPr>
          <p:cNvPr id="142338" name="Text Box 2"/>
          <p:cNvSpPr txBox="1">
            <a:spLocks noChangeArrowheads="1"/>
          </p:cNvSpPr>
          <p:nvPr/>
        </p:nvSpPr>
        <p:spPr bwMode="auto">
          <a:xfrm>
            <a:off x="1734561" y="4439813"/>
            <a:ext cx="8722878" cy="587441"/>
          </a:xfrm>
          <a:prstGeom prst="rect">
            <a:avLst/>
          </a:prstGeom>
          <a:noFill/>
          <a:ln w="28575">
            <a:solidFill>
              <a:srgbClr val="F39801"/>
            </a:solidFill>
            <a:headEnd/>
            <a:tailEnd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tIns="108000" bIns="108000">
            <a:spAutoFit/>
          </a:bodyPr>
          <a:lstStyle/>
          <a:p>
            <a:pPr marL="179388" lvl="1" algn="l">
              <a:lnSpc>
                <a:spcPct val="100000"/>
              </a:lnSpc>
            </a:pP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数据类型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是一个值的集合和定义在此集合上的一组操作的总称。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5BE9D5E3-F0B9-43FC-9A84-A28E53AC9B3D}"/>
              </a:ext>
            </a:extLst>
          </p:cNvPr>
          <p:cNvSpPr txBox="1"/>
          <p:nvPr/>
        </p:nvSpPr>
        <p:spPr>
          <a:xfrm>
            <a:off x="1055688" y="116632"/>
            <a:ext cx="3888184" cy="494302"/>
          </a:xfrm>
          <a:prstGeom prst="rect">
            <a:avLst/>
          </a:prstGeom>
          <a:solidFill>
            <a:srgbClr val="F19903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bg1"/>
              </a:contourClr>
            </a:sp3d>
          </a:bodyPr>
          <a:lstStyle/>
          <a:p>
            <a:r>
              <a:rPr lang="en-US" altLang="zh-CN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 </a:t>
            </a:r>
            <a:r>
              <a:rPr lang="zh-CN" altLang="en-US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什么是数据结构</a:t>
            </a:r>
          </a:p>
        </p:txBody>
      </p:sp>
      <p:pic>
        <p:nvPicPr>
          <p:cNvPr id="11" name="图片 10" descr="乐高玩具&#10;&#10;低可信度描述已自动生成">
            <a:extLst>
              <a:ext uri="{FF2B5EF4-FFF2-40B4-BE49-F238E27FC236}">
                <a16:creationId xmlns:a16="http://schemas.microsoft.com/office/drawing/2014/main" id="{9A0707D4-FDB5-4AC6-8228-E1C7F365018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55939" flipV="1">
            <a:off x="7175940" y="1924506"/>
            <a:ext cx="7620301" cy="5134055"/>
          </a:xfrm>
          <a:prstGeom prst="rect">
            <a:avLst/>
          </a:prstGeom>
        </p:spPr>
      </p:pic>
      <p:sp>
        <p:nvSpPr>
          <p:cNvPr id="12" name="Text Box 10">
            <a:extLst>
              <a:ext uri="{FF2B5EF4-FFF2-40B4-BE49-F238E27FC236}">
                <a16:creationId xmlns:a16="http://schemas.microsoft.com/office/drawing/2014/main" id="{6CBFC5B4-8952-453D-9A87-B83B69493D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6043" y="1543116"/>
            <a:ext cx="2053653" cy="39376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2pPr>
            <a:lvl3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3pPr>
            <a:lvl4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4pPr>
            <a:lvl5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5pPr>
            <a:lvl6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6pPr>
            <a:lvl7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7pPr>
            <a:lvl8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8pPr>
            <a:lvl9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1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、数据类型</a:t>
            </a:r>
          </a:p>
        </p:txBody>
      </p:sp>
      <p:sp>
        <p:nvSpPr>
          <p:cNvPr id="13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FD711E1-4E14-40E2-8B15-C6326DB654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540035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1.1.4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数据类型和抽象数据类型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2"/>
          <p:cNvSpPr txBox="1">
            <a:spLocks noChangeArrowheads="1"/>
          </p:cNvSpPr>
          <p:nvPr/>
        </p:nvSpPr>
        <p:spPr bwMode="auto">
          <a:xfrm>
            <a:off x="1730212" y="2170028"/>
            <a:ext cx="8286808" cy="581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例如，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C/C</a:t>
            </a:r>
            <a:r>
              <a:rPr lang="en-US" altLang="zh-CN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++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中的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short int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就是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整型数据类型。</a:t>
            </a:r>
            <a:endParaRPr lang="zh-CN" altLang="en-US" dirty="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3265342" y="4384813"/>
            <a:ext cx="3024336" cy="1143008"/>
          </a:xfrm>
          <a:prstGeom prst="ellipse">
            <a:avLst/>
          </a:prstGeom>
          <a:gradFill>
            <a:gsLst>
              <a:gs pos="48300">
                <a:srgbClr val="E68F5D"/>
              </a:gs>
              <a:gs pos="0">
                <a:srgbClr val="CE3B37"/>
              </a:gs>
              <a:gs pos="100000">
                <a:srgbClr val="FFE985"/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en-US" altLang="zh-CN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-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32768~32767</a:t>
            </a:r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04801" y="3287694"/>
            <a:ext cx="3024336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＋、－、*、／  </a:t>
            </a:r>
            <a:r>
              <a:rPr lang="zh-CN" altLang="en-US">
                <a:solidFill>
                  <a:schemeClr val="tx1"/>
                </a:solidFill>
                <a:latin typeface="+mj-ea"/>
                <a:ea typeface="+mj-ea"/>
                <a:cs typeface="Consolas" pitchFamily="49" charset="0"/>
                <a:sym typeface="Symbol"/>
              </a:rPr>
              <a:t></a:t>
            </a:r>
            <a:endParaRPr lang="zh-CN" altLang="en-US">
              <a:solidFill>
                <a:schemeClr val="tx1"/>
              </a:solidFill>
              <a:latin typeface="+mj-ea"/>
              <a:ea typeface="+mj-ea"/>
              <a:cs typeface="Consolas" pitchFamily="49" charset="0"/>
            </a:endParaRPr>
          </a:p>
        </p:txBody>
      </p:sp>
      <p:sp>
        <p:nvSpPr>
          <p:cNvPr id="17" name="下箭头 16"/>
          <p:cNvSpPr/>
          <p:nvPr/>
        </p:nvSpPr>
        <p:spPr>
          <a:xfrm>
            <a:off x="4463872" y="3797515"/>
            <a:ext cx="480000" cy="465274"/>
          </a:xfrm>
          <a:prstGeom prst="downArrow">
            <a:avLst/>
          </a:prstGeom>
          <a:gradFill>
            <a:gsLst>
              <a:gs pos="0">
                <a:srgbClr val="CE3B37"/>
              </a:gs>
              <a:gs pos="100000">
                <a:srgbClr val="FFE985"/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2" name="组合 23"/>
          <p:cNvGrpSpPr/>
          <p:nvPr/>
        </p:nvGrpSpPr>
        <p:grpSpPr>
          <a:xfrm>
            <a:off x="6672063" y="3221969"/>
            <a:ext cx="2606603" cy="1928247"/>
            <a:chOff x="4656138" y="1863077"/>
            <a:chExt cx="2072043" cy="1928247"/>
          </a:xfrm>
        </p:grpSpPr>
        <p:sp>
          <p:nvSpPr>
            <p:cNvPr id="18" name="TextBox 17"/>
            <p:cNvSpPr txBox="1"/>
            <p:nvPr/>
          </p:nvSpPr>
          <p:spPr>
            <a:xfrm>
              <a:off x="5299421" y="3403526"/>
              <a:ext cx="1428760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值的集合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86380" y="1863077"/>
              <a:ext cx="1357322" cy="683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一组操作</a:t>
              </a: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4656138" y="2084378"/>
              <a:ext cx="500066" cy="1588"/>
            </a:xfrm>
            <a:prstGeom prst="line">
              <a:avLst/>
            </a:prstGeom>
            <a:ln w="38100">
              <a:solidFill>
                <a:srgbClr val="F398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4682568" y="3597425"/>
              <a:ext cx="500066" cy="1588"/>
            </a:xfrm>
            <a:prstGeom prst="line">
              <a:avLst/>
            </a:prstGeom>
            <a:ln w="38100">
              <a:solidFill>
                <a:srgbClr val="F398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 Box 10">
            <a:extLst>
              <a:ext uri="{FF2B5EF4-FFF2-40B4-BE49-F238E27FC236}">
                <a16:creationId xmlns:a16="http://schemas.microsoft.com/office/drawing/2014/main" id="{BC559C56-CF9E-4B67-9B8F-480176E7E3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6043" y="1543116"/>
            <a:ext cx="2053653" cy="39376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2pPr>
            <a:lvl3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3pPr>
            <a:lvl4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4pPr>
            <a:lvl5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5pPr>
            <a:lvl6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6pPr>
            <a:lvl7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7pPr>
            <a:lvl8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8pPr>
            <a:lvl9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1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、数据类型</a:t>
            </a: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4690FF7C-26A4-403C-B113-DED2A6CAA54E}"/>
              </a:ext>
            </a:extLst>
          </p:cNvPr>
          <p:cNvSpPr txBox="1"/>
          <p:nvPr/>
        </p:nvSpPr>
        <p:spPr>
          <a:xfrm>
            <a:off x="1055688" y="116632"/>
            <a:ext cx="3888184" cy="494302"/>
          </a:xfrm>
          <a:prstGeom prst="rect">
            <a:avLst/>
          </a:prstGeom>
          <a:solidFill>
            <a:srgbClr val="F19903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bg1"/>
              </a:contourClr>
            </a:sp3d>
          </a:bodyPr>
          <a:lstStyle/>
          <a:p>
            <a:r>
              <a:rPr lang="en-US" altLang="zh-CN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 </a:t>
            </a:r>
            <a:r>
              <a:rPr lang="zh-CN" altLang="en-US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什么是数据结构</a:t>
            </a:r>
          </a:p>
        </p:txBody>
      </p:sp>
      <p:sp>
        <p:nvSpPr>
          <p:cNvPr id="24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C7DB187-F013-4ED6-8C5A-3164D8263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540035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1.1.4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数据类型和抽象数据类型 </a:t>
            </a:r>
          </a:p>
        </p:txBody>
      </p:sp>
      <p:pic>
        <p:nvPicPr>
          <p:cNvPr id="25" name="图片 24" descr="乐高玩具&#10;&#10;低可信度描述已自动生成">
            <a:extLst>
              <a:ext uri="{FF2B5EF4-FFF2-40B4-BE49-F238E27FC236}">
                <a16:creationId xmlns:a16="http://schemas.microsoft.com/office/drawing/2014/main" id="{9271471F-51DD-438C-9F85-13D550D1895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55939" flipV="1">
            <a:off x="7175940" y="1924506"/>
            <a:ext cx="7620301" cy="5134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/>
          <p:nvPr/>
        </p:nvGrpSpPr>
        <p:grpSpPr>
          <a:xfrm>
            <a:off x="3272981" y="2467829"/>
            <a:ext cx="5837778" cy="2308324"/>
            <a:chOff x="500034" y="2428868"/>
            <a:chExt cx="5837778" cy="2308324"/>
          </a:xfrm>
        </p:grpSpPr>
        <p:sp>
          <p:nvSpPr>
            <p:cNvPr id="77827" name="Text Box 1027"/>
            <p:cNvSpPr txBox="1">
              <a:spLocks noChangeArrowheads="1"/>
            </p:cNvSpPr>
            <p:nvPr/>
          </p:nvSpPr>
          <p:spPr bwMode="auto">
            <a:xfrm>
              <a:off x="500034" y="2428868"/>
              <a:ext cx="1643074" cy="23083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  <a:spcBef>
                  <a:spcPts val="0"/>
                </a:spcBef>
              </a:pPr>
              <a:r>
                <a:rPr kumimoji="0" lang="en-US" altLang="zh-CN" err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int</a:t>
              </a:r>
              <a:r>
                <a:rPr kumimoji="0" lang="en-US" altLang="zh-CN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 </a:t>
              </a:r>
              <a:r>
                <a:rPr kumimoji="0" lang="en-US" altLang="zh-CN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i</a:t>
              </a:r>
              <a:r>
                <a:rPr kumimoji="0" lang="en-US" altLang="zh-CN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=2</a:t>
              </a:r>
              <a:r>
                <a:rPr kumimoji="0" lang="zh-CN" altLang="en-US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，</a:t>
              </a:r>
              <a:r>
                <a:rPr kumimoji="0" lang="en-US" altLang="zh-CN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 </a:t>
              </a:r>
              <a:r>
                <a:rPr kumimoji="0" lang="en-US" altLang="zh-CN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j</a:t>
              </a:r>
              <a:r>
                <a:rPr kumimoji="0" lang="en-US" altLang="zh-CN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=5</a:t>
              </a:r>
              <a:r>
                <a:rPr kumimoji="0" lang="zh-CN" altLang="en-US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，</a:t>
              </a:r>
              <a:r>
                <a:rPr kumimoji="0" lang="en-US" altLang="zh-CN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k</a:t>
              </a:r>
              <a:r>
                <a:rPr kumimoji="0" lang="en-US" altLang="zh-CN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;</a:t>
              </a:r>
            </a:p>
            <a:p>
              <a:pPr algn="l">
                <a:lnSpc>
                  <a:spcPct val="150000"/>
                </a:lnSpc>
                <a:spcBef>
                  <a:spcPts val="0"/>
                </a:spcBef>
              </a:pPr>
              <a:r>
                <a:rPr kumimoji="0" lang="en-US" altLang="zh-CN" i="1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k</a:t>
              </a:r>
              <a:r>
                <a:rPr kumimoji="0" lang="en-US" altLang="zh-CN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=</a:t>
              </a:r>
              <a:r>
                <a:rPr kumimoji="0" lang="en-US" altLang="zh-CN" i="1" dirty="0" err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i</a:t>
              </a:r>
              <a:r>
                <a:rPr kumimoji="0" lang="en-US" altLang="zh-CN" dirty="0" err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+</a:t>
              </a:r>
              <a:r>
                <a:rPr kumimoji="0" lang="en-US" altLang="zh-CN" i="1" dirty="0" err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j</a:t>
              </a:r>
              <a:r>
                <a:rPr kumimoji="0" lang="en-US" altLang="zh-CN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;</a:t>
              </a:r>
            </a:p>
            <a:p>
              <a:pPr algn="l">
                <a:lnSpc>
                  <a:spcPct val="100000"/>
                </a:lnSpc>
              </a:pPr>
              <a:r>
                <a:rPr kumimoji="0" lang="en-US" altLang="zh-CN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...</a:t>
              </a:r>
            </a:p>
          </p:txBody>
        </p:sp>
        <p:sp>
          <p:nvSpPr>
            <p:cNvPr id="77829" name="Text Box 1029"/>
            <p:cNvSpPr txBox="1">
              <a:spLocks noChangeArrowheads="1"/>
            </p:cNvSpPr>
            <p:nvPr/>
          </p:nvSpPr>
          <p:spPr bwMode="auto">
            <a:xfrm>
              <a:off x="3071802" y="2500306"/>
              <a:ext cx="3266010" cy="1754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0" lang="zh-CN" altLang="en-US" sz="3600">
                  <a:solidFill>
                    <a:srgbClr val="C0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  <a:sym typeface="Wingdings"/>
                </a:rPr>
                <a:t>√</a:t>
              </a:r>
              <a:r>
                <a:rPr kumimoji="0"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因为</a:t>
              </a:r>
              <a:r>
                <a:rPr kumimoji="0" lang="en-US" altLang="zh-CN" i="1" dirty="0" err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i</a:t>
              </a:r>
              <a:r>
                <a:rPr kumimoji="0"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、</a:t>
              </a:r>
              <a:r>
                <a:rPr kumimoji="0" lang="en-US" altLang="zh-CN" i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j</a:t>
              </a:r>
              <a:r>
                <a:rPr kumimoji="0"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和</a:t>
              </a:r>
              <a:r>
                <a:rPr kumimoji="0" lang="en-US" altLang="zh-CN" i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k</a:t>
              </a:r>
              <a:r>
                <a:rPr kumimoji="0"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都</a:t>
              </a:r>
              <a:r>
                <a:rPr kumimoji="0"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属于</a:t>
              </a:r>
              <a:r>
                <a:rPr kumimoji="0" lang="en-US" altLang="zh-CN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int</a:t>
              </a:r>
              <a:r>
                <a:rPr kumimoji="0"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，而</a:t>
              </a:r>
              <a:r>
                <a:rPr kumimoji="0" lang="en-US" altLang="zh-CN" dirty="0" err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int</a:t>
              </a:r>
              <a:r>
                <a:rPr kumimoji="0"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提供了</a:t>
              </a:r>
              <a:r>
                <a:rPr kumimoji="0"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各种运算，所以</a:t>
              </a:r>
              <a:r>
                <a:rPr kumimoji="0"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可以进行相应运算。</a:t>
              </a:r>
            </a:p>
          </p:txBody>
        </p:sp>
        <p:sp>
          <p:nvSpPr>
            <p:cNvPr id="9" name="左箭头 8"/>
            <p:cNvSpPr/>
            <p:nvPr/>
          </p:nvSpPr>
          <p:spPr>
            <a:xfrm>
              <a:off x="2000232" y="3000371"/>
              <a:ext cx="857256" cy="389667"/>
            </a:xfrm>
            <a:prstGeom prst="leftArrow">
              <a:avLst/>
            </a:prstGeom>
            <a:gradFill>
              <a:gsLst>
                <a:gs pos="40000">
                  <a:srgbClr val="CE3B37"/>
                </a:gs>
                <a:gs pos="100000">
                  <a:srgbClr val="FFE985"/>
                </a:gs>
              </a:gsLst>
            </a:gradFill>
            <a:ln>
              <a:tailEnd type="arrow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3" name="组合 12"/>
          <p:cNvGrpSpPr/>
          <p:nvPr/>
        </p:nvGrpSpPr>
        <p:grpSpPr>
          <a:xfrm>
            <a:off x="3257101" y="4742944"/>
            <a:ext cx="4393628" cy="1384995"/>
            <a:chOff x="500034" y="4000504"/>
            <a:chExt cx="4393628" cy="1384995"/>
          </a:xfrm>
        </p:grpSpPr>
        <p:sp>
          <p:nvSpPr>
            <p:cNvPr id="77831" name="Text Box 1031"/>
            <p:cNvSpPr txBox="1">
              <a:spLocks noChangeArrowheads="1"/>
            </p:cNvSpPr>
            <p:nvPr/>
          </p:nvSpPr>
          <p:spPr bwMode="auto">
            <a:xfrm>
              <a:off x="500034" y="4000504"/>
              <a:ext cx="2500330" cy="13849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0" lang="en-US" altLang="zh-CN" dirty="0" err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int</a:t>
              </a:r>
              <a:r>
                <a:rPr kumimoji="0" lang="en-US" altLang="zh-CN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 </a:t>
              </a:r>
              <a:r>
                <a:rPr kumimoji="0" lang="en-US" altLang="zh-CN" i="1" dirty="0" err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i</a:t>
              </a:r>
              <a:r>
                <a:rPr kumimoji="0" lang="en-US" altLang="zh-CN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=9999999999;</a:t>
              </a:r>
            </a:p>
            <a:p>
              <a:pPr algn="l">
                <a:lnSpc>
                  <a:spcPct val="100000"/>
                </a:lnSpc>
              </a:pPr>
              <a:r>
                <a:rPr kumimoji="0" lang="en-US" altLang="zh-CN" i="1" dirty="0" err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i</a:t>
              </a:r>
              <a:r>
                <a:rPr kumimoji="0" lang="en-US" altLang="zh-CN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**;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393596" y="4250124"/>
              <a:ext cx="500066" cy="43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>
                  <a:solidFill>
                    <a:srgbClr val="C00000"/>
                  </a:solidFill>
                  <a:latin typeface="+mn-ea"/>
                  <a:ea typeface="+mn-ea"/>
                  <a:cs typeface="Consolas" pitchFamily="49" charset="0"/>
                  <a:sym typeface="Wingdings"/>
                </a:rPr>
                <a:t>×</a:t>
              </a:r>
              <a:endParaRPr lang="zh-CN" altLang="en-US" sz="2800" dirty="0">
                <a:solidFill>
                  <a:srgbClr val="C00000"/>
                </a:solidFill>
                <a:latin typeface="+mn-ea"/>
                <a:ea typeface="+mn-ea"/>
                <a:cs typeface="Consolas" pitchFamily="49" charset="0"/>
              </a:endParaRPr>
            </a:p>
          </p:txBody>
        </p:sp>
        <p:sp>
          <p:nvSpPr>
            <p:cNvPr id="11" name="左箭头 10"/>
            <p:cNvSpPr/>
            <p:nvPr/>
          </p:nvSpPr>
          <p:spPr>
            <a:xfrm>
              <a:off x="3410941" y="4281080"/>
              <a:ext cx="857256" cy="375130"/>
            </a:xfrm>
            <a:prstGeom prst="leftArrow">
              <a:avLst/>
            </a:prstGeom>
            <a:gradFill>
              <a:gsLst>
                <a:gs pos="0">
                  <a:srgbClr val="9789C2"/>
                </a:gs>
                <a:gs pos="80000">
                  <a:schemeClr val="accent4">
                    <a:shade val="93000"/>
                    <a:satMod val="130000"/>
                  </a:schemeClr>
                </a:gs>
                <a:gs pos="100000">
                  <a:schemeClr val="accent4">
                    <a:shade val="94000"/>
                    <a:satMod val="135000"/>
                  </a:schemeClr>
                </a:gs>
              </a:gsLst>
            </a:gradFill>
            <a:ln>
              <a:tailEnd type="arrow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775520" y="2144784"/>
            <a:ext cx="2928958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例如，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int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数据类型：</a:t>
            </a: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2166910" y="6283872"/>
            <a:ext cx="9329690" cy="513575"/>
          </a:xfrm>
          <a:prstGeom prst="rect">
            <a:avLst/>
          </a:prstGeom>
          <a:noFill/>
          <a:ln w="28575">
            <a:solidFill>
              <a:srgbClr val="F39801"/>
            </a:solidFill>
            <a:headEnd/>
            <a:tailEnd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tIns="108000" bIns="108000">
            <a:spAutoFit/>
          </a:bodyPr>
          <a:lstStyle>
            <a:defPPr>
              <a:defRPr lang="zh-CN"/>
            </a:defPPr>
            <a:lvl1pPr>
              <a:defRPr>
                <a:solidFill>
                  <a:schemeClr val="dk1"/>
                </a:solidFill>
              </a:defRPr>
            </a:lvl1pPr>
            <a:lvl2pPr marL="179388" lvl="1" algn="l">
              <a:lnSpc>
                <a:spcPct val="100000"/>
              </a:lnSpc>
              <a:defRPr sz="200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数据类型和数据结构的关系：数据类型就是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已经实现了的数据结构。</a:t>
            </a:r>
          </a:p>
        </p:txBody>
      </p:sp>
      <p:sp>
        <p:nvSpPr>
          <p:cNvPr id="14" name="下箭头 13"/>
          <p:cNvSpPr/>
          <p:nvPr/>
        </p:nvSpPr>
        <p:spPr>
          <a:xfrm>
            <a:off x="6744072" y="5779642"/>
            <a:ext cx="406591" cy="500066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rgbClr val="0000FF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4F36374-2C0E-4EF4-BBD3-08E0CCD12E47}"/>
              </a:ext>
            </a:extLst>
          </p:cNvPr>
          <p:cNvSpPr txBox="1"/>
          <p:nvPr/>
        </p:nvSpPr>
        <p:spPr>
          <a:xfrm>
            <a:off x="1055688" y="116632"/>
            <a:ext cx="3888184" cy="494302"/>
          </a:xfrm>
          <a:prstGeom prst="rect">
            <a:avLst/>
          </a:prstGeom>
          <a:solidFill>
            <a:srgbClr val="F19903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bg1"/>
              </a:contourClr>
            </a:sp3d>
          </a:bodyPr>
          <a:lstStyle/>
          <a:p>
            <a:r>
              <a:rPr lang="en-US" altLang="zh-CN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 </a:t>
            </a:r>
            <a:r>
              <a:rPr lang="zh-CN" altLang="en-US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什么是数据结构</a:t>
            </a:r>
          </a:p>
        </p:txBody>
      </p:sp>
      <p:sp>
        <p:nvSpPr>
          <p:cNvPr id="20" name="Text Box 10">
            <a:extLst>
              <a:ext uri="{FF2B5EF4-FFF2-40B4-BE49-F238E27FC236}">
                <a16:creationId xmlns:a16="http://schemas.microsoft.com/office/drawing/2014/main" id="{B2C736A8-BABF-4A6E-8FBA-D33CC2C578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6043" y="1543116"/>
            <a:ext cx="2053653" cy="39376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2pPr>
            <a:lvl3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3pPr>
            <a:lvl4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4pPr>
            <a:lvl5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5pPr>
            <a:lvl6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6pPr>
            <a:lvl7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7pPr>
            <a:lvl8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8pPr>
            <a:lvl9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1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、数据类型</a:t>
            </a:r>
          </a:p>
        </p:txBody>
      </p:sp>
      <p:sp>
        <p:nvSpPr>
          <p:cNvPr id="21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EC1CA48-CB19-4148-8B2C-D8D710AA1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540035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1.1.4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数据类型和抽象数据类型 </a:t>
            </a:r>
          </a:p>
        </p:txBody>
      </p:sp>
      <p:pic>
        <p:nvPicPr>
          <p:cNvPr id="22" name="图片 21" descr="乐高玩具&#10;&#10;低可信度描述已自动生成">
            <a:extLst>
              <a:ext uri="{FF2B5EF4-FFF2-40B4-BE49-F238E27FC236}">
                <a16:creationId xmlns:a16="http://schemas.microsoft.com/office/drawing/2014/main" id="{BB349914-4ED7-40D0-AB22-3CB566E5B76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3691" flipV="1">
            <a:off x="7549046" y="1054963"/>
            <a:ext cx="7620301" cy="5134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卡通人物&#10;&#10;中度可信度描述已自动生成">
            <a:extLst>
              <a:ext uri="{FF2B5EF4-FFF2-40B4-BE49-F238E27FC236}">
                <a16:creationId xmlns:a16="http://schemas.microsoft.com/office/drawing/2014/main" id="{43D5B8B9-6F13-4ED2-956C-5BDC80CDC6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65316" y="1708460"/>
            <a:ext cx="6858000" cy="6858000"/>
          </a:xfrm>
          <a:custGeom>
            <a:avLst/>
            <a:gdLst>
              <a:gd name="connsiteX0" fmla="*/ 0 w 6858000"/>
              <a:gd name="connsiteY0" fmla="*/ 0 h 6858000"/>
              <a:gd name="connsiteX1" fmla="*/ 1895445 w 6858000"/>
              <a:gd name="connsiteY1" fmla="*/ 0 h 6858000"/>
              <a:gd name="connsiteX2" fmla="*/ 1895445 w 6858000"/>
              <a:gd name="connsiteY2" fmla="*/ 2924631 h 6858000"/>
              <a:gd name="connsiteX3" fmla="*/ 6858000 w 6858000"/>
              <a:gd name="connsiteY3" fmla="*/ 2924631 h 6858000"/>
              <a:gd name="connsiteX4" fmla="*/ 6858000 w 6858000"/>
              <a:gd name="connsiteY4" fmla="*/ 6858000 h 6858000"/>
              <a:gd name="connsiteX5" fmla="*/ 0 w 68580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0" h="6858000">
                <a:moveTo>
                  <a:pt x="0" y="0"/>
                </a:moveTo>
                <a:lnTo>
                  <a:pt x="1895445" y="0"/>
                </a:lnTo>
                <a:lnTo>
                  <a:pt x="1895445" y="2924631"/>
                </a:lnTo>
                <a:lnTo>
                  <a:pt x="6858000" y="2924631"/>
                </a:lnTo>
                <a:lnTo>
                  <a:pt x="6858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6" name="图片 15" descr="卡通人物&#10;&#10;中度可信度描述已自动生成">
            <a:extLst>
              <a:ext uri="{FF2B5EF4-FFF2-40B4-BE49-F238E27FC236}">
                <a16:creationId xmlns:a16="http://schemas.microsoft.com/office/drawing/2014/main" id="{4E8C4479-E69E-492D-A1CE-01D3CE434F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18" b="55904"/>
          <a:stretch/>
        </p:blipFill>
        <p:spPr>
          <a:xfrm>
            <a:off x="1775520" y="835015"/>
            <a:ext cx="8562956" cy="51879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63684" y="4486675"/>
            <a:ext cx="1428760" cy="50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Word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文档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20343" y="4505525"/>
            <a:ext cx="1428760" cy="50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图像文档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3796" y="2903026"/>
            <a:ext cx="1500198" cy="50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都是数据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56668" y="5927518"/>
            <a:ext cx="5000660" cy="50436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而数据结构中主要</a:t>
            </a:r>
            <a:r>
              <a:rPr lang="zh-CN" altLang="en-US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讨论结构化数据。</a:t>
            </a:r>
          </a:p>
        </p:txBody>
      </p:sp>
      <p:sp>
        <p:nvSpPr>
          <p:cNvPr id="8" name="右箭头 7"/>
          <p:cNvSpPr/>
          <p:nvPr/>
        </p:nvSpPr>
        <p:spPr>
          <a:xfrm>
            <a:off x="7392144" y="2995779"/>
            <a:ext cx="831676" cy="381003"/>
          </a:xfrm>
          <a:prstGeom prst="rightArrow">
            <a:avLst/>
          </a:prstGeom>
          <a:gradFill flip="none" rotWithShape="1">
            <a:gsLst>
              <a:gs pos="0">
                <a:srgbClr val="CE3B37"/>
              </a:gs>
              <a:gs pos="100000">
                <a:srgbClr val="FFE985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十字形 1">
            <a:extLst>
              <a:ext uri="{FF2B5EF4-FFF2-40B4-BE49-F238E27FC236}">
                <a16:creationId xmlns:a16="http://schemas.microsoft.com/office/drawing/2014/main" id="{E8EF788C-B316-4A04-9D28-88E95A0757F9}"/>
              </a:ext>
            </a:extLst>
          </p:cNvPr>
          <p:cNvSpPr/>
          <p:nvPr/>
        </p:nvSpPr>
        <p:spPr>
          <a:xfrm>
            <a:off x="4805603" y="2863212"/>
            <a:ext cx="571504" cy="620792"/>
          </a:xfrm>
          <a:prstGeom prst="plus">
            <a:avLst>
              <a:gd name="adj" fmla="val 35667"/>
            </a:avLst>
          </a:prstGeom>
          <a:gradFill flip="none" rotWithShape="1">
            <a:gsLst>
              <a:gs pos="0">
                <a:srgbClr val="CE3B37"/>
              </a:gs>
              <a:gs pos="100000">
                <a:srgbClr val="FFE985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74538F03-B75C-4308-BB31-0DFA17E4FF2E}"/>
              </a:ext>
            </a:extLst>
          </p:cNvPr>
          <p:cNvSpPr txBox="1"/>
          <p:nvPr/>
        </p:nvSpPr>
        <p:spPr>
          <a:xfrm>
            <a:off x="1055688" y="116632"/>
            <a:ext cx="3888184" cy="494302"/>
          </a:xfrm>
          <a:prstGeom prst="rect">
            <a:avLst/>
          </a:prstGeom>
          <a:solidFill>
            <a:srgbClr val="F19903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bg1"/>
              </a:contourClr>
            </a:sp3d>
          </a:bodyPr>
          <a:lstStyle/>
          <a:p>
            <a:r>
              <a:rPr lang="en-US" altLang="zh-CN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 </a:t>
            </a:r>
            <a:r>
              <a:rPr lang="zh-CN" altLang="en-US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什么是数据结构</a:t>
            </a:r>
          </a:p>
        </p:txBody>
      </p:sp>
      <p:sp>
        <p:nvSpPr>
          <p:cNvPr id="14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AFB9390-8529-40A4-89D1-E4EEC04FB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4357718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1.1.1 </a:t>
            </a:r>
            <a:r>
              <a:rPr lang="en-US" altLang="zh-CN" sz="2800" b="0" dirty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lang="zh-CN" altLang="en-US" sz="2800" b="0" dirty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数据结构的定义</a:t>
            </a:r>
          </a:p>
        </p:txBody>
      </p:sp>
      <p:pic>
        <p:nvPicPr>
          <p:cNvPr id="17" name="图片 16" descr="图片包含 监控, 食物, 标志, 桌子&#10;&#10;描述已自动生成">
            <a:extLst>
              <a:ext uri="{FF2B5EF4-FFF2-40B4-BE49-F238E27FC236}">
                <a16:creationId xmlns:a16="http://schemas.microsoft.com/office/drawing/2014/main" id="{29579729-4F4E-4B4A-B9A4-1901EAACC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774" y="2335398"/>
            <a:ext cx="1285875" cy="1800225"/>
          </a:xfrm>
          <a:prstGeom prst="rect">
            <a:avLst/>
          </a:prstGeom>
        </p:spPr>
      </p:pic>
      <p:pic>
        <p:nvPicPr>
          <p:cNvPr id="20" name="图片 19" descr="图形用户界面, 文本&#10;&#10;描述已自动生成">
            <a:extLst>
              <a:ext uri="{FF2B5EF4-FFF2-40B4-BE49-F238E27FC236}">
                <a16:creationId xmlns:a16="http://schemas.microsoft.com/office/drawing/2014/main" id="{F72C3890-09DE-4291-A0F6-23A59E47EE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401" y="2097272"/>
            <a:ext cx="1504950" cy="2276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1293579" y="2120357"/>
            <a:ext cx="9914989" cy="1135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 抽象数据类型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（</a:t>
            </a:r>
            <a:r>
              <a:rPr lang="en-US" altLang="zh-CN" dirty="0" err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ADT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）指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的是从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求解问题的数学模型中抽象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出来的数据逻辑结构和运算（抽象运算），而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不考虑计算机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的具体实现。          </a:t>
            </a:r>
            <a:endParaRPr lang="zh-CN" altLang="en-US" dirty="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99780" y="4869160"/>
            <a:ext cx="6000792" cy="658981"/>
          </a:xfrm>
          <a:prstGeom prst="rect">
            <a:avLst/>
          </a:prstGeom>
          <a:noFill/>
          <a:ln w="34925">
            <a:solidFill>
              <a:srgbClr val="F3980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44000" tIns="180000" rIns="144000" bIns="180000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抽象数据类型 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 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逻辑结构 ＋ 抽象运算</a:t>
            </a:r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左弧形箭头 6"/>
          <p:cNvSpPr/>
          <p:nvPr/>
        </p:nvSpPr>
        <p:spPr>
          <a:xfrm>
            <a:off x="3327236" y="3605877"/>
            <a:ext cx="752540" cy="1000132"/>
          </a:xfrm>
          <a:prstGeom prst="curvedRightArrow">
            <a:avLst/>
          </a:prstGeom>
          <a:gradFill>
            <a:gsLst>
              <a:gs pos="0">
                <a:srgbClr val="CE3B37"/>
              </a:gs>
              <a:gs pos="80000">
                <a:schemeClr val="accent6">
                  <a:shade val="93000"/>
                  <a:satMod val="13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57E41EFA-1B39-4496-8FF5-1F43F11D6390}"/>
              </a:ext>
            </a:extLst>
          </p:cNvPr>
          <p:cNvSpPr txBox="1"/>
          <p:nvPr/>
        </p:nvSpPr>
        <p:spPr>
          <a:xfrm>
            <a:off x="1055688" y="116632"/>
            <a:ext cx="3888184" cy="494302"/>
          </a:xfrm>
          <a:prstGeom prst="rect">
            <a:avLst/>
          </a:prstGeom>
          <a:solidFill>
            <a:srgbClr val="F19903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bg1"/>
              </a:contourClr>
            </a:sp3d>
          </a:bodyPr>
          <a:lstStyle/>
          <a:p>
            <a:r>
              <a:rPr lang="en-US" altLang="zh-CN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 </a:t>
            </a:r>
            <a:r>
              <a:rPr lang="zh-CN" altLang="en-US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什么是数据结构</a:t>
            </a:r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AF88BC7F-7C37-49AF-8FA1-7D31232DE3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9456" y="1542268"/>
            <a:ext cx="2701725" cy="3877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2pPr>
            <a:lvl3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3pPr>
            <a:lvl4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4pPr>
            <a:lvl5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5pPr>
            <a:lvl6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6pPr>
            <a:lvl7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7pPr>
            <a:lvl8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8pPr>
            <a:lvl9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 </a:t>
            </a:r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2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、抽象数据类型</a:t>
            </a:r>
          </a:p>
        </p:txBody>
      </p:sp>
      <p:sp>
        <p:nvSpPr>
          <p:cNvPr id="13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C127F12-298F-4D9E-A2F3-59F93F8872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540035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1.1.4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数据类型和抽象数据类型 </a:t>
            </a:r>
          </a:p>
        </p:txBody>
      </p:sp>
      <p:pic>
        <p:nvPicPr>
          <p:cNvPr id="3" name="图片 2" descr="卡通人物&#10;&#10;中度可信度描述已自动生成">
            <a:extLst>
              <a:ext uri="{FF2B5EF4-FFF2-40B4-BE49-F238E27FC236}">
                <a16:creationId xmlns:a16="http://schemas.microsoft.com/office/drawing/2014/main" id="{4D508263-C905-40E9-A879-3677BDB5C4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842" y="3300093"/>
            <a:ext cx="3789040" cy="3789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ext Box 2"/>
          <p:cNvSpPr txBox="1">
            <a:spLocks noChangeArrowheads="1"/>
          </p:cNvSpPr>
          <p:nvPr/>
        </p:nvSpPr>
        <p:spPr bwMode="auto">
          <a:xfrm>
            <a:off x="2047478" y="3610353"/>
            <a:ext cx="8224986" cy="298693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39801"/>
            </a:solidFill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144000" tIns="144000" rIns="144000" bIns="144000">
            <a:spAutoFit/>
          </a:bodyPr>
          <a:lstStyle/>
          <a:p>
            <a:pPr algn="just"/>
            <a:r>
              <a:rPr lang="en-US" altLang="zh-CN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ADT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</a:t>
            </a:r>
            <a:r>
              <a:rPr lang="en-US" altLang="zh-CN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Complex </a:t>
            </a:r>
          </a:p>
          <a:p>
            <a:pPr algn="just"/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{</a:t>
            </a:r>
          </a:p>
          <a:p>
            <a:pPr algn="just"/>
            <a:r>
              <a:rPr lang="zh-CN" altLang="en-US" dirty="0">
                <a:solidFill>
                  <a:srgbClr val="F3980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数据对象：</a:t>
            </a:r>
          </a:p>
          <a:p>
            <a:pPr algn="just"/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   </a:t>
            </a:r>
            <a:r>
              <a:rPr lang="en-US" altLang="zh-CN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D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={ </a:t>
            </a:r>
            <a:r>
              <a:rPr lang="en-US" altLang="zh-CN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e</a:t>
            </a:r>
            <a:r>
              <a:rPr lang="en-US" altLang="zh-CN" baseline="-25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r>
              <a:rPr lang="zh-CN" altLang="en-US" baseline="-25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e</a:t>
            </a:r>
            <a:r>
              <a:rPr lang="en-US" altLang="zh-CN" baseline="-25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   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| </a:t>
            </a:r>
            <a:r>
              <a:rPr lang="en-US" altLang="zh-CN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e</a:t>
            </a:r>
            <a:r>
              <a:rPr lang="en-US" altLang="zh-CN" baseline="-25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r>
              <a:rPr lang="zh-CN" altLang="en-US" baseline="-25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e</a:t>
            </a:r>
            <a:r>
              <a:rPr lang="en-US" altLang="zh-CN" baseline="-25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均为实数 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}</a:t>
            </a:r>
          </a:p>
          <a:p>
            <a:pPr algn="just"/>
            <a:r>
              <a:rPr lang="zh-CN" altLang="en-US" dirty="0">
                <a:solidFill>
                  <a:srgbClr val="F3980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数据关系：</a:t>
            </a:r>
          </a:p>
          <a:p>
            <a:pPr algn="just"/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   </a:t>
            </a:r>
            <a:r>
              <a:rPr lang="en-US" altLang="zh-CN" i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R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={&lt;</a:t>
            </a:r>
            <a:r>
              <a:rPr lang="en-US" altLang="zh-CN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e</a:t>
            </a:r>
            <a:r>
              <a:rPr lang="en-US" altLang="zh-CN" baseline="-25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r>
              <a:rPr lang="zh-CN" altLang="en-US" baseline="-25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e</a:t>
            </a:r>
            <a:r>
              <a:rPr lang="en-US" altLang="zh-CN" baseline="-25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&gt; |  </a:t>
            </a:r>
            <a:r>
              <a:rPr lang="en-US" altLang="zh-CN" i="1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e</a:t>
            </a:r>
            <a:r>
              <a:rPr lang="en-US" altLang="zh-CN" baseline="-25000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是复数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的实部，</a:t>
            </a:r>
            <a:r>
              <a:rPr lang="en-US" altLang="zh-CN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e</a:t>
            </a:r>
            <a:r>
              <a:rPr lang="en-US" altLang="zh-CN" baseline="-25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是复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数的虚部 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}</a:t>
            </a:r>
          </a:p>
        </p:txBody>
      </p:sp>
      <p:sp>
        <p:nvSpPr>
          <p:cNvPr id="76804" name="Text Box 4"/>
          <p:cNvSpPr txBox="1">
            <a:spLocks noChangeArrowheads="1"/>
          </p:cNvSpPr>
          <p:nvPr/>
        </p:nvSpPr>
        <p:spPr bwMode="auto">
          <a:xfrm>
            <a:off x="1851247" y="2751311"/>
            <a:ext cx="557216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一个复数的形式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：</a:t>
            </a:r>
            <a:r>
              <a:rPr lang="en-US" altLang="zh-CN" i="1" dirty="0" err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e</a:t>
            </a:r>
            <a:r>
              <a:rPr lang="en-US" altLang="zh-CN" baseline="-25000" dirty="0" err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1</a:t>
            </a:r>
            <a:r>
              <a:rPr lang="en-US" altLang="zh-CN" dirty="0" err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+</a:t>
            </a:r>
            <a:r>
              <a:rPr lang="en-US" altLang="zh-CN" i="1" dirty="0" err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e</a:t>
            </a:r>
            <a:r>
              <a:rPr lang="en-US" altLang="zh-CN" baseline="-25000" dirty="0" err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2</a:t>
            </a:r>
            <a:r>
              <a:rPr lang="en-US" altLang="zh-CN" i="1" dirty="0" err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i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或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（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e</a:t>
            </a:r>
            <a:r>
              <a:rPr lang="en-US" altLang="zh-CN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1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e</a:t>
            </a:r>
            <a:r>
              <a:rPr lang="en-US" altLang="zh-CN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）</a:t>
            </a:r>
          </a:p>
        </p:txBody>
      </p:sp>
      <p:sp>
        <p:nvSpPr>
          <p:cNvPr id="76805" name="Text Box 5"/>
          <p:cNvSpPr txBox="1">
            <a:spLocks noChangeArrowheads="1"/>
          </p:cNvSpPr>
          <p:nvPr/>
        </p:nvSpPr>
        <p:spPr bwMode="auto">
          <a:xfrm>
            <a:off x="1847528" y="2090621"/>
            <a:ext cx="6286544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 algn="l">
              <a:lnSpc>
                <a:spcPct val="100000"/>
              </a:lnSpc>
            </a:pP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例如，定义复数抽象数据类型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Complex</a:t>
            </a:r>
            <a:endParaRPr lang="zh-CN" altLang="en-US" dirty="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908A8DF1-0033-40F5-8515-9E443AFCF704}"/>
              </a:ext>
            </a:extLst>
          </p:cNvPr>
          <p:cNvSpPr txBox="1"/>
          <p:nvPr/>
        </p:nvSpPr>
        <p:spPr>
          <a:xfrm>
            <a:off x="1055688" y="116632"/>
            <a:ext cx="3888184" cy="494302"/>
          </a:xfrm>
          <a:prstGeom prst="rect">
            <a:avLst/>
          </a:prstGeom>
          <a:solidFill>
            <a:srgbClr val="F19903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bg1"/>
              </a:contourClr>
            </a:sp3d>
          </a:bodyPr>
          <a:lstStyle/>
          <a:p>
            <a:r>
              <a:rPr lang="en-US" altLang="zh-CN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 </a:t>
            </a:r>
            <a:r>
              <a:rPr lang="zh-CN" altLang="en-US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什么是数据结构</a:t>
            </a:r>
          </a:p>
        </p:txBody>
      </p:sp>
      <p:sp>
        <p:nvSpPr>
          <p:cNvPr id="11" name="Text Box 10">
            <a:extLst>
              <a:ext uri="{FF2B5EF4-FFF2-40B4-BE49-F238E27FC236}">
                <a16:creationId xmlns:a16="http://schemas.microsoft.com/office/drawing/2014/main" id="{4E81F721-86E1-4A3A-ABF0-9C0C0DD46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9456" y="1542268"/>
            <a:ext cx="2701725" cy="3877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2pPr>
            <a:lvl3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3pPr>
            <a:lvl4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4pPr>
            <a:lvl5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5pPr>
            <a:lvl6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6pPr>
            <a:lvl7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7pPr>
            <a:lvl8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8pPr>
            <a:lvl9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 </a:t>
            </a:r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2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、抽象数据类型</a:t>
            </a:r>
          </a:p>
        </p:txBody>
      </p:sp>
      <p:sp>
        <p:nvSpPr>
          <p:cNvPr id="12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A87D320-1B41-4C93-96AB-D7F27299A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540035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1.1.4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数据类型和抽象数据类型 </a:t>
            </a:r>
          </a:p>
        </p:txBody>
      </p:sp>
      <p:pic>
        <p:nvPicPr>
          <p:cNvPr id="13" name="图片 12" descr="乐高玩具&#10;&#10;低可信度描述已自动生成">
            <a:extLst>
              <a:ext uri="{FF2B5EF4-FFF2-40B4-BE49-F238E27FC236}">
                <a16:creationId xmlns:a16="http://schemas.microsoft.com/office/drawing/2014/main" id="{5CCF6117-2A7F-46C7-9664-50FCE0A7297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3691" flipV="1">
            <a:off x="7549046" y="1054963"/>
            <a:ext cx="7620301" cy="5134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乐高玩具&#10;&#10;低可信度描述已自动生成">
            <a:extLst>
              <a:ext uri="{FF2B5EF4-FFF2-40B4-BE49-F238E27FC236}">
                <a16:creationId xmlns:a16="http://schemas.microsoft.com/office/drawing/2014/main" id="{6563AD26-D98A-4006-8809-0B4439D5385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3691" flipV="1">
            <a:off x="7858549" y="920245"/>
            <a:ext cx="7620301" cy="5134055"/>
          </a:xfrm>
          <a:prstGeom prst="rect">
            <a:avLst/>
          </a:prstGeom>
        </p:spPr>
      </p:pic>
      <p:sp>
        <p:nvSpPr>
          <p:cNvPr id="77826" name="Text Box 1026"/>
          <p:cNvSpPr txBox="1">
            <a:spLocks noChangeArrowheads="1"/>
          </p:cNvSpPr>
          <p:nvPr/>
        </p:nvSpPr>
        <p:spPr bwMode="auto">
          <a:xfrm>
            <a:off x="2674195" y="2204864"/>
            <a:ext cx="6286544" cy="4288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144000" tIns="144000" rIns="144000" bIns="14400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基本运算：</a:t>
            </a:r>
            <a:endParaRPr lang="zh-CN" altLang="en-US" dirty="0">
              <a:solidFill>
                <a:srgbClr val="CE3B37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   </a:t>
            </a:r>
            <a:r>
              <a:rPr lang="en-US" altLang="zh-CN" sz="2000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AssignComplex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(&amp;z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v1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v2</a:t>
            </a:r>
            <a:r>
              <a:rPr lang="en-US" altLang="zh-CN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)</a:t>
            </a: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</a:t>
            </a:r>
            <a:r>
              <a:rPr lang="zh-CN" altLang="en-US" sz="2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构造复数</a:t>
            </a:r>
            <a:r>
              <a:rPr lang="en-US" altLang="zh-CN" sz="2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Z</a:t>
            </a:r>
            <a:r>
              <a:rPr lang="zh-CN" altLang="en-US" sz="2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</a:t>
            </a:r>
          </a:p>
          <a:p>
            <a:pPr algn="just">
              <a:lnSpc>
                <a:spcPct val="12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   </a:t>
            </a:r>
            <a:r>
              <a:rPr lang="en-US" altLang="zh-CN" sz="2000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DestroyComplex</a:t>
            </a:r>
            <a:r>
              <a:rPr lang="en-US" altLang="zh-CN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(&amp;z)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</a:t>
            </a:r>
            <a:r>
              <a:rPr lang="zh-CN" altLang="en-US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复数</a:t>
            </a:r>
            <a:r>
              <a:rPr lang="en-US" altLang="zh-CN" sz="2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z</a:t>
            </a:r>
            <a:r>
              <a:rPr lang="zh-CN" altLang="en-US" sz="2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被销毁。 </a:t>
            </a:r>
          </a:p>
          <a:p>
            <a:pPr algn="just">
              <a:lnSpc>
                <a:spcPct val="120000"/>
              </a:lnSpc>
            </a:pP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   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GetReal(z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&amp;</a:t>
            </a:r>
            <a:r>
              <a:rPr lang="en-US" altLang="zh-CN" sz="2000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real</a:t>
            </a:r>
            <a:r>
              <a:rPr lang="en-US" altLang="zh-CN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)</a:t>
            </a: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</a:t>
            </a:r>
            <a:r>
              <a:rPr lang="zh-CN" altLang="en-US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返回复数</a:t>
            </a:r>
            <a:r>
              <a:rPr lang="en-US" altLang="zh-CN" sz="2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z</a:t>
            </a:r>
            <a:r>
              <a:rPr lang="zh-CN" altLang="en-US" sz="2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的实部值。</a:t>
            </a:r>
          </a:p>
          <a:p>
            <a:pPr algn="just">
              <a:lnSpc>
                <a:spcPct val="120000"/>
              </a:lnSpc>
            </a:pP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   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GetImag(z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&amp;</a:t>
            </a:r>
            <a:r>
              <a:rPr lang="en-US" altLang="zh-CN" sz="2000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Imag</a:t>
            </a:r>
            <a:r>
              <a:rPr lang="en-US" altLang="zh-CN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)</a:t>
            </a: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</a:t>
            </a:r>
            <a:r>
              <a:rPr lang="zh-CN" altLang="en-US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返回复数</a:t>
            </a:r>
            <a:r>
              <a:rPr lang="en-US" altLang="zh-CN" sz="2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z</a:t>
            </a:r>
            <a:r>
              <a:rPr lang="zh-CN" altLang="en-US" sz="2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的虚部值。</a:t>
            </a:r>
          </a:p>
          <a:p>
            <a:pPr algn="just">
              <a:lnSpc>
                <a:spcPct val="120000"/>
              </a:lnSpc>
            </a:pP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   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Add(z1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z2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&amp;</a:t>
            </a:r>
            <a:r>
              <a:rPr lang="en-US" altLang="zh-CN" sz="2000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sum</a:t>
            </a:r>
            <a:r>
              <a:rPr lang="en-US" altLang="zh-CN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)</a:t>
            </a: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</a:t>
            </a:r>
            <a:r>
              <a:rPr lang="zh-CN" altLang="en-US" sz="2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返回两</a:t>
            </a:r>
            <a:r>
              <a:rPr lang="zh-CN" altLang="en-US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个复数</a:t>
            </a:r>
            <a:r>
              <a:rPr lang="en-US" altLang="zh-CN" sz="2000" err="1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z1</a:t>
            </a:r>
            <a:r>
              <a:rPr lang="zh-CN" altLang="en-US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2000" dirty="0" err="1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z2</a:t>
            </a:r>
            <a:r>
              <a:rPr lang="zh-CN" altLang="en-US" sz="2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的和。</a:t>
            </a:r>
          </a:p>
          <a:p>
            <a:pPr algn="just">
              <a:lnSpc>
                <a:spcPct val="120000"/>
              </a:lnSpc>
            </a:pP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}  </a:t>
            </a:r>
            <a:r>
              <a:rPr lang="en-US" altLang="zh-CN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ADT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</a:t>
            </a:r>
            <a:r>
              <a:rPr lang="en-US" altLang="zh-CN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Complex</a:t>
            </a:r>
          </a:p>
        </p:txBody>
      </p:sp>
      <p:sp>
        <p:nvSpPr>
          <p:cNvPr id="5" name="右大括号 4"/>
          <p:cNvSpPr/>
          <p:nvPr/>
        </p:nvSpPr>
        <p:spPr>
          <a:xfrm>
            <a:off x="9120336" y="2276872"/>
            <a:ext cx="264514" cy="4216437"/>
          </a:xfrm>
          <a:prstGeom prst="rightBrace">
            <a:avLst>
              <a:gd name="adj1" fmla="val 0"/>
              <a:gd name="adj2" fmla="val 50000"/>
            </a:avLst>
          </a:prstGeom>
          <a:ln w="22225">
            <a:solidFill>
              <a:srgbClr val="F3980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384851" y="3186313"/>
            <a:ext cx="480131" cy="200026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>
                <a:solidFill>
                  <a:srgbClr val="CE3B37"/>
                </a:solidFill>
                <a:latin typeface="楷体" pitchFamily="49" charset="-122"/>
                <a:ea typeface="楷体" pitchFamily="49" charset="-122"/>
              </a:rPr>
              <a:t>运算功能描述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795B5070-06D5-40F8-B3BF-12AE7FB5EFDC}"/>
              </a:ext>
            </a:extLst>
          </p:cNvPr>
          <p:cNvSpPr txBox="1"/>
          <p:nvPr/>
        </p:nvSpPr>
        <p:spPr>
          <a:xfrm>
            <a:off x="1055688" y="116632"/>
            <a:ext cx="3888184" cy="494302"/>
          </a:xfrm>
          <a:prstGeom prst="rect">
            <a:avLst/>
          </a:prstGeom>
          <a:solidFill>
            <a:srgbClr val="F19903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bg1"/>
              </a:contourClr>
            </a:sp3d>
          </a:bodyPr>
          <a:lstStyle/>
          <a:p>
            <a:r>
              <a:rPr lang="en-US" altLang="zh-CN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 </a:t>
            </a:r>
            <a:r>
              <a:rPr lang="zh-CN" altLang="en-US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什么是数据结构</a:t>
            </a:r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8D3A62A7-1AB4-4D83-B150-0446663E52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9456" y="1542268"/>
            <a:ext cx="2701725" cy="3877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2pPr>
            <a:lvl3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3pPr>
            <a:lvl4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4pPr>
            <a:lvl5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5pPr>
            <a:lvl6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6pPr>
            <a:lvl7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7pPr>
            <a:lvl8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8pPr>
            <a:lvl9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 </a:t>
            </a:r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2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、抽象数据类型</a:t>
            </a:r>
          </a:p>
        </p:txBody>
      </p:sp>
      <p:sp>
        <p:nvSpPr>
          <p:cNvPr id="13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19C34BA-8195-4053-B164-9AA9B1AE0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540035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1.1.4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数据类型和抽象数据类型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mg1.mydrivers.com/img/20140831/49fd56108a3e410db2307a0676bd584c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496548" y="2628926"/>
            <a:ext cx="3254857" cy="264320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274463" y="1425815"/>
            <a:ext cx="1643074" cy="73168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tIns="252000" bIns="180000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Complex</a:t>
            </a:r>
          </a:p>
        </p:txBody>
      </p:sp>
      <p:sp>
        <p:nvSpPr>
          <p:cNvPr id="3" name="下箭头 2"/>
          <p:cNvSpPr/>
          <p:nvPr/>
        </p:nvSpPr>
        <p:spPr>
          <a:xfrm>
            <a:off x="5940008" y="2355509"/>
            <a:ext cx="516032" cy="731683"/>
          </a:xfrm>
          <a:prstGeom prst="downArrow">
            <a:avLst/>
          </a:prstGeom>
          <a:gradFill>
            <a:gsLst>
              <a:gs pos="0">
                <a:srgbClr val="CE3B37"/>
              </a:gs>
              <a:gs pos="100000">
                <a:srgbClr val="FFE985"/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508505" y="3756630"/>
            <a:ext cx="3071834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编程实现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该数据结构</a:t>
            </a:r>
            <a:endParaRPr lang="zh-CN" altLang="en-US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48128" y="1673155"/>
            <a:ext cx="928694" cy="393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>
                <a:solidFill>
                  <a:srgbClr val="F3980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ADT</a:t>
            </a:r>
            <a:endParaRPr lang="zh-CN" altLang="en-US" dirty="0">
              <a:solidFill>
                <a:srgbClr val="F3980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grpSp>
        <p:nvGrpSpPr>
          <p:cNvPr id="5" name="组合 11"/>
          <p:cNvGrpSpPr/>
          <p:nvPr/>
        </p:nvGrpSpPr>
        <p:grpSpPr>
          <a:xfrm>
            <a:off x="2432087" y="4499307"/>
            <a:ext cx="8047906" cy="2096571"/>
            <a:chOff x="-27753" y="3738098"/>
            <a:chExt cx="8047906" cy="209657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左弧形箭头 7"/>
            <p:cNvSpPr/>
            <p:nvPr/>
          </p:nvSpPr>
          <p:spPr>
            <a:xfrm>
              <a:off x="117694" y="3738098"/>
              <a:ext cx="773641" cy="857256"/>
            </a:xfrm>
            <a:prstGeom prst="curvedRightArrow">
              <a:avLst/>
            </a:prstGeom>
            <a:gradFill flip="none" rotWithShape="1">
              <a:gsLst>
                <a:gs pos="4000">
                  <a:srgbClr val="CE3B37"/>
                </a:gs>
                <a:gs pos="100000">
                  <a:srgbClr val="FFE985"/>
                </a:gs>
              </a:gsLst>
              <a:lin ang="5400000" scaled="1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-27753" y="4919180"/>
              <a:ext cx="8047906" cy="9154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F3980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lIns="180000" tIns="72000" rIns="180000" bIns="72000" rtlCol="0">
              <a:spAutoFit/>
            </a:bodyPr>
            <a:lstStyle/>
            <a:p>
              <a:pPr algn="l">
                <a:lnSpc>
                  <a:spcPts val="3200"/>
                </a:lnSpc>
              </a:pPr>
              <a:r>
                <a:rPr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抽象数据类型实质上就是对一个求解问题的形式化描述（与计算机无关），程序员可以在理解基础上实现它。</a:t>
              </a:r>
            </a:p>
          </p:txBody>
        </p:sp>
      </p:grpSp>
      <p:sp>
        <p:nvSpPr>
          <p:cNvPr id="13" name="TextBox 3">
            <a:extLst>
              <a:ext uri="{FF2B5EF4-FFF2-40B4-BE49-F238E27FC236}">
                <a16:creationId xmlns:a16="http://schemas.microsoft.com/office/drawing/2014/main" id="{80F4AEB7-C75D-414D-BB1D-D04F0A675E25}"/>
              </a:ext>
            </a:extLst>
          </p:cNvPr>
          <p:cNvSpPr txBox="1"/>
          <p:nvPr/>
        </p:nvSpPr>
        <p:spPr>
          <a:xfrm>
            <a:off x="1055688" y="116632"/>
            <a:ext cx="3888184" cy="494302"/>
          </a:xfrm>
          <a:prstGeom prst="rect">
            <a:avLst/>
          </a:prstGeom>
          <a:solidFill>
            <a:srgbClr val="F19903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bg1"/>
              </a:contourClr>
            </a:sp3d>
          </a:bodyPr>
          <a:lstStyle/>
          <a:p>
            <a:r>
              <a:rPr lang="en-US" altLang="zh-CN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 </a:t>
            </a:r>
            <a:r>
              <a:rPr lang="zh-CN" altLang="en-US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什么是数据结构</a:t>
            </a:r>
          </a:p>
        </p:txBody>
      </p:sp>
      <p:sp>
        <p:nvSpPr>
          <p:cNvPr id="16" name="Text Box 10">
            <a:extLst>
              <a:ext uri="{FF2B5EF4-FFF2-40B4-BE49-F238E27FC236}">
                <a16:creationId xmlns:a16="http://schemas.microsoft.com/office/drawing/2014/main" id="{0C190E81-0587-4664-8A09-740C64B8BA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9456" y="1542268"/>
            <a:ext cx="2701725" cy="3877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2pPr>
            <a:lvl3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3pPr>
            <a:lvl4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4pPr>
            <a:lvl5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5pPr>
            <a:lvl6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6pPr>
            <a:lvl7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7pPr>
            <a:lvl8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8pPr>
            <a:lvl9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 </a:t>
            </a:r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2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  <a:sym typeface="Wingdings"/>
              </a:rPr>
              <a:t>、抽象数据类型</a:t>
            </a:r>
          </a:p>
        </p:txBody>
      </p:sp>
      <p:sp>
        <p:nvSpPr>
          <p:cNvPr id="17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4B88D93-DD22-4A7D-BBE0-F4E0E49BD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540035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1.1.4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数据类型和抽象数据类型 </a:t>
            </a:r>
          </a:p>
        </p:txBody>
      </p:sp>
      <p:pic>
        <p:nvPicPr>
          <p:cNvPr id="18" name="图片 17" descr="乐高玩具&#10;&#10;低可信度描述已自动生成">
            <a:extLst>
              <a:ext uri="{FF2B5EF4-FFF2-40B4-BE49-F238E27FC236}">
                <a16:creationId xmlns:a16="http://schemas.microsoft.com/office/drawing/2014/main" id="{7BF8CA14-BC6F-4D66-AFE9-D507C22AD5C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19649" flipV="1">
            <a:off x="8381849" y="1189602"/>
            <a:ext cx="7620301" cy="5134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31704" y="3009479"/>
            <a:ext cx="7858180" cy="1569660"/>
          </a:xfrm>
          <a:prstGeom prst="rect">
            <a:avLst/>
          </a:prstGeom>
          <a:noFill/>
          <a:ln w="38100">
            <a:solidFill>
              <a:srgbClr val="F39801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indent="0" algn="just">
              <a:lnSpc>
                <a:spcPct val="100000"/>
              </a:lnSpc>
              <a:buClr>
                <a:srgbClr val="F39801"/>
              </a:buClr>
              <a:buFont typeface="Wingdings" panose="05000000000000000000" pitchFamily="2" charset="2"/>
              <a:buNone/>
              <a:defRPr>
                <a:solidFill>
                  <a:srgbClr val="F3980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defRPr>
            </a:lvl1pPr>
            <a:lvl2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2pPr>
            <a:lvl3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3pPr>
            <a:lvl4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4pPr>
            <a:lvl5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5pPr>
            <a:lvl6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6pPr>
            <a:lvl7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7pPr>
            <a:lvl8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8pPr>
            <a:lvl9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r>
              <a:rPr lang="zh-CN" altLang="en-US"/>
              <a:t>思考题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  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采用</a:t>
            </a: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</a:rPr>
              <a:t>C/C++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语言如何实现复数抽象数据类型</a:t>
            </a: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</a:rPr>
              <a:t>Complex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？</a:t>
            </a:r>
          </a:p>
        </p:txBody>
      </p:sp>
      <p:sp>
        <p:nvSpPr>
          <p:cNvPr id="5" name="Text Box 10">
            <a:extLst>
              <a:ext uri="{FF2B5EF4-FFF2-40B4-BE49-F238E27FC236}">
                <a16:creationId xmlns:a16="http://schemas.microsoft.com/office/drawing/2014/main" id="{ED31997A-ED5D-47D1-A0F3-2237489505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2146" y="1556792"/>
            <a:ext cx="2197670" cy="3435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2pPr>
            <a:lvl3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3pPr>
            <a:lvl4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4pPr>
            <a:lvl5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5pPr>
            <a:lvl6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6pPr>
            <a:lvl7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7pPr>
            <a:lvl8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8pPr>
            <a:lvl9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r>
              <a:rPr lang="zh-CN" altLang="en-US" sz="2000">
                <a:sym typeface="Wingdings"/>
              </a:rPr>
              <a:t> </a:t>
            </a:r>
            <a:r>
              <a:rPr lang="en-US" altLang="zh-CN" sz="2000">
                <a:sym typeface="Wingdings"/>
              </a:rPr>
              <a:t>2</a:t>
            </a:r>
            <a:r>
              <a:rPr lang="zh-CN" altLang="en-US" sz="2000">
                <a:sym typeface="Wingdings"/>
              </a:rPr>
              <a:t>、抽象数据类型</a:t>
            </a:r>
          </a:p>
        </p:txBody>
      </p:sp>
      <p:sp>
        <p:nvSpPr>
          <p:cNvPr id="6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F47ED75-344B-4BC4-9A7D-C11ABDC269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528" y="961225"/>
            <a:ext cx="4680520" cy="39376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1.1.4 </a:t>
            </a:r>
            <a:r>
              <a:rPr lang="zh-CN" altLang="en-US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数据类型和抽象数据类型 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40BC7FD0-27BE-4615-B6B5-0624A1F9D9E7}"/>
              </a:ext>
            </a:extLst>
          </p:cNvPr>
          <p:cNvSpPr txBox="1"/>
          <p:nvPr/>
        </p:nvSpPr>
        <p:spPr>
          <a:xfrm>
            <a:off x="1055688" y="116632"/>
            <a:ext cx="3888184" cy="494302"/>
          </a:xfrm>
          <a:prstGeom prst="rect">
            <a:avLst/>
          </a:prstGeom>
          <a:solidFill>
            <a:srgbClr val="F19903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bg1"/>
              </a:contourClr>
            </a:sp3d>
          </a:bodyPr>
          <a:lstStyle/>
          <a:p>
            <a:r>
              <a:rPr lang="en-US" altLang="zh-CN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 </a:t>
            </a:r>
            <a:r>
              <a:rPr lang="zh-CN" altLang="en-US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什么是数据结构</a:t>
            </a:r>
          </a:p>
        </p:txBody>
      </p:sp>
      <p:pic>
        <p:nvPicPr>
          <p:cNvPr id="11" name="图片 10" descr="卡通人物&#10;&#10;中度可信度描述已自动生成">
            <a:extLst>
              <a:ext uri="{FF2B5EF4-FFF2-40B4-BE49-F238E27FC236}">
                <a16:creationId xmlns:a16="http://schemas.microsoft.com/office/drawing/2014/main" id="{328D4411-780F-4CB7-9694-C01A3F42ED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704" y="1274361"/>
            <a:ext cx="5438055" cy="5438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图示&#10;&#10;描述已自动生成">
            <a:extLst>
              <a:ext uri="{FF2B5EF4-FFF2-40B4-BE49-F238E27FC236}">
                <a16:creationId xmlns:a16="http://schemas.microsoft.com/office/drawing/2014/main" id="{E4474444-EAA6-4DA3-81B1-71AB46250B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1241757"/>
            <a:ext cx="7776864" cy="437448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22F3505-3F24-451F-8D23-5A461839BDDA}"/>
              </a:ext>
            </a:extLst>
          </p:cNvPr>
          <p:cNvSpPr txBox="1"/>
          <p:nvPr/>
        </p:nvSpPr>
        <p:spPr>
          <a:xfrm>
            <a:off x="1811524" y="5877273"/>
            <a:ext cx="8424936" cy="318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本课件版权归清华大学出版社所有，仅提供教师教学使用，其他用途一律视为侵权</a:t>
            </a:r>
          </a:p>
        </p:txBody>
      </p:sp>
    </p:spTree>
    <p:extLst>
      <p:ext uri="{BB962C8B-B14F-4D97-AF65-F5344CB8AC3E}">
        <p14:creationId xmlns:p14="http://schemas.microsoft.com/office/powerpoint/2010/main" val="409831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86483"/>
              </p:ext>
            </p:extLst>
          </p:nvPr>
        </p:nvGraphicFramePr>
        <p:xfrm>
          <a:off x="1419281" y="2515458"/>
          <a:ext cx="4357718" cy="3932328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{16D9F66E-5EB9-4882-86FB-DCBF35E3C3E4}</a:tableStyleId>
              </a:tblPr>
              <a:tblGrid>
                <a:gridCol w="825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84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17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2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85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学号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F3980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姓名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F3980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性别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F3980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班号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rgbClr val="F398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张斌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男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9901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8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刘丽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女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9902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34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李英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女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9901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陈华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男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9902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12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王奇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男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9901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26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董强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男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9902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5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王萍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女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9901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marT="60960" marB="60960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87545" y="1553163"/>
            <a:ext cx="3143272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>
              <a:defRPr>
                <a:solidFill>
                  <a:srgbClr val="CE3B37"/>
                </a:solidFill>
                <a:latin typeface="楷体" pitchFamily="49" charset="-122"/>
                <a:ea typeface="楷体" pitchFamily="49" charset="-122"/>
              </a:defRPr>
            </a:lvl1pPr>
          </a:lstStyle>
          <a:p>
            <a:r>
              <a:rPr lang="zh-CN" altLang="en-US" dirty="0"/>
              <a:t>结构化数据示例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62289" y="1940961"/>
            <a:ext cx="2071702" cy="50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一个学生表</a:t>
            </a:r>
          </a:p>
        </p:txBody>
      </p:sp>
      <p:cxnSp>
        <p:nvCxnSpPr>
          <p:cNvPr id="8" name="直接箭头连接符 7"/>
          <p:cNvCxnSpPr/>
          <p:nvPr/>
        </p:nvCxnSpPr>
        <p:spPr>
          <a:xfrm rot="10800000">
            <a:off x="5879976" y="2742854"/>
            <a:ext cx="500066" cy="2117"/>
          </a:xfrm>
          <a:prstGeom prst="straightConnector1">
            <a:avLst/>
          </a:prstGeom>
          <a:ln w="19050">
            <a:solidFill>
              <a:srgbClr val="F3980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399186" y="2420888"/>
            <a:ext cx="3884764" cy="50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数据项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(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用于描述数据元素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)</a:t>
            </a:r>
            <a:endParaRPr lang="zh-CN" altLang="en-US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10" name="右大括号 9"/>
          <p:cNvSpPr/>
          <p:nvPr/>
        </p:nvSpPr>
        <p:spPr>
          <a:xfrm>
            <a:off x="6138555" y="3069702"/>
            <a:ext cx="289402" cy="3374592"/>
          </a:xfrm>
          <a:prstGeom prst="rightBrace">
            <a:avLst>
              <a:gd name="adj1" fmla="val 3512"/>
              <a:gd name="adj2" fmla="val 50000"/>
            </a:avLst>
          </a:prstGeom>
          <a:ln w="19050">
            <a:solidFill>
              <a:srgbClr val="F398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56269" y="4042618"/>
            <a:ext cx="596702" cy="14287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数据元素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48214AAF-7ABC-4136-BFD0-BF06D1246053}"/>
              </a:ext>
            </a:extLst>
          </p:cNvPr>
          <p:cNvSpPr txBox="1"/>
          <p:nvPr/>
        </p:nvSpPr>
        <p:spPr>
          <a:xfrm>
            <a:off x="1055688" y="116632"/>
            <a:ext cx="3888184" cy="494302"/>
          </a:xfrm>
          <a:prstGeom prst="rect">
            <a:avLst/>
          </a:prstGeom>
          <a:solidFill>
            <a:srgbClr val="F19903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bg1"/>
              </a:contourClr>
            </a:sp3d>
          </a:bodyPr>
          <a:lstStyle/>
          <a:p>
            <a:r>
              <a:rPr lang="en-US" altLang="zh-CN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 </a:t>
            </a:r>
            <a:r>
              <a:rPr lang="zh-CN" altLang="en-US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什么是数据结构</a:t>
            </a:r>
          </a:p>
        </p:txBody>
      </p:sp>
      <p:sp>
        <p:nvSpPr>
          <p:cNvPr id="15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AA73D1E-7BB0-4D54-8D01-A66A927FD0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4357718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1.1.1 </a:t>
            </a:r>
            <a:r>
              <a:rPr lang="en-US" altLang="zh-CN" sz="2800" b="0" dirty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lang="zh-CN" altLang="en-US" sz="2800" b="0" dirty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数据结构的定义</a:t>
            </a:r>
          </a:p>
        </p:txBody>
      </p:sp>
      <p:pic>
        <p:nvPicPr>
          <p:cNvPr id="17" name="图片 16" descr="乐高玩具&#10;&#10;低可信度描述已自动生成">
            <a:extLst>
              <a:ext uri="{FF2B5EF4-FFF2-40B4-BE49-F238E27FC236}">
                <a16:creationId xmlns:a16="http://schemas.microsoft.com/office/drawing/2014/main" id="{08079224-D5D1-4A27-99A5-FFD7E2EC26D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2945334"/>
            <a:ext cx="5807435" cy="39126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47510" y="2092183"/>
            <a:ext cx="10440590" cy="328359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 algn="l">
              <a:lnSpc>
                <a:spcPct val="200000"/>
              </a:lnSpc>
              <a:buClr>
                <a:srgbClr val="F39801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数据元素：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是数据（集合）中的一个“个体”，它是数据的基本单位。 </a:t>
            </a:r>
            <a:endParaRPr lang="en-US" altLang="zh-CN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marL="457200" indent="-457200" algn="l">
              <a:lnSpc>
                <a:spcPct val="200000"/>
              </a:lnSpc>
              <a:buClr>
                <a:srgbClr val="F39801"/>
              </a:buClr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数据项：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数据项是用来描述数据元素的，它是数据的最小单位。  </a:t>
            </a:r>
            <a:endParaRPr lang="zh-CN" altLang="en-US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itchFamily="18" charset="0"/>
            </a:endParaRPr>
          </a:p>
          <a:p>
            <a:pPr marL="457200" indent="-457200" algn="l">
              <a:lnSpc>
                <a:spcPct val="200000"/>
              </a:lnSpc>
              <a:buClr>
                <a:srgbClr val="F39801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数据</a:t>
            </a:r>
            <a:r>
              <a:rPr lang="zh-CN" altLang="en-US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对象：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具有</a:t>
            </a:r>
            <a:r>
              <a:rPr lang="zh-CN" altLang="en-US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相同性质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的若干个数据元素的集合，如整数数据对象是所有整数的集合。    </a:t>
            </a:r>
          </a:p>
        </p:txBody>
      </p:sp>
      <p:sp>
        <p:nvSpPr>
          <p:cNvPr id="3" name="Text Box 11"/>
          <p:cNvSpPr txBox="1">
            <a:spLocks noChangeArrowheads="1"/>
          </p:cNvSpPr>
          <p:nvPr/>
        </p:nvSpPr>
        <p:spPr bwMode="auto">
          <a:xfrm>
            <a:off x="1088952" y="5900051"/>
            <a:ext cx="7286676" cy="372385"/>
          </a:xfrm>
          <a:prstGeom prst="rect">
            <a:avLst/>
          </a:prstGeom>
          <a:noFill/>
          <a:ln w="57150" algn="ctr">
            <a:noFill/>
            <a:miter lim="800000"/>
            <a:headEnd/>
            <a:tailEnd type="none" w="lg" len="lg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/>
        </p:spPr>
        <p:txBody>
          <a:bodyPr wrap="square" tIns="76176" bIns="0">
            <a:spAutoFit/>
          </a:bodyPr>
          <a:lstStyle/>
          <a:p>
            <a:pPr marL="457200" indent="-457200" algn="l"/>
            <a:r>
              <a:rPr lang="zh-CN" altLang="en-US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默认情况下，数据结构中讨论的数据都是</a:t>
            </a:r>
            <a:r>
              <a:rPr lang="zh-CN" altLang="en-US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数据对象</a:t>
            </a:r>
            <a:r>
              <a:rPr lang="zh-CN" altLang="en-US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39DE432F-D219-457E-B081-867396723D6F}"/>
              </a:ext>
            </a:extLst>
          </p:cNvPr>
          <p:cNvSpPr txBox="1"/>
          <p:nvPr/>
        </p:nvSpPr>
        <p:spPr>
          <a:xfrm>
            <a:off x="1055688" y="116632"/>
            <a:ext cx="3888184" cy="494302"/>
          </a:xfrm>
          <a:prstGeom prst="rect">
            <a:avLst/>
          </a:prstGeom>
          <a:solidFill>
            <a:srgbClr val="F19903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bg1"/>
              </a:contourClr>
            </a:sp3d>
          </a:bodyPr>
          <a:lstStyle/>
          <a:p>
            <a:r>
              <a:rPr lang="en-US" altLang="zh-CN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 </a:t>
            </a:r>
            <a:r>
              <a:rPr lang="zh-CN" altLang="en-US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什么是数据结构</a:t>
            </a:r>
          </a:p>
        </p:txBody>
      </p:sp>
      <p:sp>
        <p:nvSpPr>
          <p:cNvPr id="10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A1DCB26-FB9D-41C7-80A9-A5D3A9FEE2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4357718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1.1.1 </a:t>
            </a:r>
            <a:r>
              <a:rPr lang="en-US" altLang="zh-CN" sz="2800" b="0" dirty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lang="zh-CN" altLang="en-US" sz="2800" b="0" dirty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数据结构的定义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8B6CD36B-2C43-4C11-B576-248CAC93029F}"/>
              </a:ext>
            </a:extLst>
          </p:cNvPr>
          <p:cNvSpPr txBox="1"/>
          <p:nvPr/>
        </p:nvSpPr>
        <p:spPr>
          <a:xfrm>
            <a:off x="1088952" y="1687511"/>
            <a:ext cx="3456632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rgbClr val="CE3B37"/>
                </a:solidFill>
                <a:latin typeface="楷体" pitchFamily="49" charset="-122"/>
                <a:ea typeface="楷体" pitchFamily="49" charset="-122"/>
              </a:rPr>
              <a:t>数据结构中的几个概念</a:t>
            </a:r>
            <a:endParaRPr lang="zh-CN" altLang="en-US">
              <a:solidFill>
                <a:srgbClr val="CE3B3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000066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1343472" y="2101590"/>
            <a:ext cx="7488832" cy="69826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457200" indent="-457200" algn="l">
              <a:lnSpc>
                <a:spcPct val="200000"/>
              </a:lnSpc>
              <a:buClr>
                <a:srgbClr val="F39801"/>
              </a:buClr>
              <a:buFont typeface="Wingdings" panose="05000000000000000000" pitchFamily="2" charset="2"/>
              <a:buChar char="Ø"/>
              <a:defRPr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defRPr>
            </a:lvl1pPr>
          </a:lstStyle>
          <a:p>
            <a:r>
              <a:rPr lang="zh-CN" altLang="en-US" dirty="0"/>
              <a:t>数据结构：</a:t>
            </a:r>
            <a:r>
              <a:rPr lang="zh-CN" altLang="en-US">
                <a:solidFill>
                  <a:schemeClr val="tx1"/>
                </a:solidFill>
              </a:rPr>
              <a:t>是指带</a:t>
            </a:r>
            <a:r>
              <a:rPr lang="zh-CN" altLang="en-US" dirty="0">
                <a:solidFill>
                  <a:schemeClr val="tx1"/>
                </a:solidFill>
              </a:rPr>
              <a:t>结构的数据元素的集合。</a:t>
            </a: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088952" y="3207739"/>
            <a:ext cx="7903864" cy="372385"/>
          </a:xfrm>
          <a:prstGeom prst="rect">
            <a:avLst/>
          </a:prstGeom>
          <a:noFill/>
          <a:ln w="57150" algn="ctr">
            <a:noFill/>
            <a:miter lim="800000"/>
            <a:headEnd/>
            <a:tailEnd type="none" w="lg" len="lg"/>
          </a:ln>
          <a:effectLst/>
        </p:spPr>
        <p:txBody>
          <a:bodyPr wrap="square" tIns="76176" bIns="0">
            <a:spAutoFit/>
          </a:bodyPr>
          <a:lstStyle/>
          <a:p>
            <a:pPr marL="457200" indent="-457200"/>
            <a:r>
              <a:rPr lang="zh-CN" altLang="en-US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数据结构</a:t>
            </a:r>
            <a:r>
              <a:rPr lang="zh-CN" altLang="en-US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    </a:t>
            </a:r>
            <a:r>
              <a:rPr lang="zh-CN" altLang="en-US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＝ </a:t>
            </a:r>
            <a:r>
              <a:rPr lang="zh-CN" altLang="en-US">
                <a:solidFill>
                  <a:schemeClr val="tx2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  </a:t>
            </a:r>
            <a:r>
              <a:rPr lang="zh-CN" altLang="en-US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数据</a:t>
            </a:r>
            <a:r>
              <a:rPr lang="zh-CN" altLang="en-US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对象</a:t>
            </a:r>
            <a:r>
              <a:rPr lang="zh-CN" altLang="en-US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　　</a:t>
            </a:r>
            <a:r>
              <a:rPr lang="zh-CN" altLang="en-US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＋</a:t>
            </a:r>
            <a:r>
              <a:rPr lang="zh-CN" altLang="en-US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　   </a:t>
            </a:r>
            <a:r>
              <a:rPr lang="zh-CN" altLang="en-US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结构</a:t>
            </a:r>
            <a:endParaRPr lang="zh-CN" altLang="en-US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 flipV="1">
            <a:off x="5007372" y="3771442"/>
            <a:ext cx="0" cy="577851"/>
          </a:xfrm>
          <a:prstGeom prst="line">
            <a:avLst/>
          </a:prstGeom>
          <a:noFill/>
          <a:ln w="38100">
            <a:solidFill>
              <a:srgbClr val="F39801"/>
            </a:solidFill>
            <a:round/>
            <a:headEnd/>
            <a:tailEnd type="stealth" w="lg" len="lg"/>
          </a:ln>
          <a:effectLst/>
        </p:spPr>
        <p:txBody>
          <a:bodyPr wrap="none" tIns="76176" bIns="0" anchor="ctr">
            <a:spAutoFit/>
          </a:bodyPr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7929745" y="3724045"/>
            <a:ext cx="0" cy="577851"/>
          </a:xfrm>
          <a:prstGeom prst="line">
            <a:avLst/>
          </a:prstGeom>
          <a:noFill/>
          <a:ln w="38100">
            <a:solidFill>
              <a:srgbClr val="F39801"/>
            </a:solidFill>
            <a:round/>
            <a:headEnd/>
            <a:tailEnd type="stealth" w="lg" len="lg"/>
          </a:ln>
          <a:effectLst/>
        </p:spPr>
        <p:txBody>
          <a:bodyPr wrap="none" tIns="76176" bIns="0" anchor="ctr">
            <a:spAutoFit/>
          </a:bodyPr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77238" y="4445817"/>
            <a:ext cx="1928826" cy="146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数据元素之间的关系构成结构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50116" y="4419566"/>
            <a:ext cx="1714512" cy="146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相同性质的数据元素的集合</a:t>
            </a:r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>
          <a:xfrm>
            <a:off x="8048130" y="74959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1400" b="1" kern="1200">
                <a:solidFill>
                  <a:srgbClr val="FF0000"/>
                </a:solidFill>
                <a:latin typeface="Consolas" pitchFamily="49" charset="0"/>
                <a:ea typeface="楷体_GB2312" pitchFamily="49" charset="-122"/>
                <a:cs typeface="Consolas" pitchFamily="49" charset="0"/>
              </a:defRPr>
            </a:lvl1pPr>
            <a:lvl2pPr marL="4572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2pPr>
            <a:lvl3pPr marL="9144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3pPr>
            <a:lvl4pPr marL="13716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4pPr>
            <a:lvl5pPr marL="18288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9pPr>
          </a:lstStyle>
          <a:p>
            <a:fld id="{7AF016A1-9F15-429F-9EFD-84004B73C732}" type="slidenum">
              <a:rPr lang="en-US" altLang="zh-CN" smtClean="0"/>
              <a:pPr/>
              <a:t>7</a:t>
            </a:fld>
            <a:r>
              <a:rPr lang="en-US" altLang="zh-CN"/>
              <a:t>/43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ED6DA853-0385-4FE2-8115-269870A41A81}"/>
              </a:ext>
            </a:extLst>
          </p:cNvPr>
          <p:cNvSpPr txBox="1"/>
          <p:nvPr/>
        </p:nvSpPr>
        <p:spPr>
          <a:xfrm>
            <a:off x="1055688" y="116632"/>
            <a:ext cx="3888184" cy="494302"/>
          </a:xfrm>
          <a:prstGeom prst="rect">
            <a:avLst/>
          </a:prstGeom>
          <a:solidFill>
            <a:srgbClr val="F19903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bg1"/>
              </a:contourClr>
            </a:sp3d>
          </a:bodyPr>
          <a:lstStyle/>
          <a:p>
            <a:r>
              <a:rPr lang="en-US" altLang="zh-CN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 </a:t>
            </a:r>
            <a:r>
              <a:rPr lang="zh-CN" altLang="en-US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什么是数据结构</a:t>
            </a:r>
          </a:p>
        </p:txBody>
      </p:sp>
      <p:sp>
        <p:nvSpPr>
          <p:cNvPr id="16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677A8EB-A906-4E0B-A7C5-53EC38D870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4357718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1.1.1 </a:t>
            </a:r>
            <a:r>
              <a:rPr lang="en-US" altLang="zh-CN" sz="2800" b="0" dirty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lang="zh-CN" altLang="en-US" sz="2800" b="0" dirty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数据结构的定义</a:t>
            </a: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E85281BD-5DB0-495A-AC69-1F254B3A2D12}"/>
              </a:ext>
            </a:extLst>
          </p:cNvPr>
          <p:cNvSpPr txBox="1"/>
          <p:nvPr/>
        </p:nvSpPr>
        <p:spPr>
          <a:xfrm>
            <a:off x="1088952" y="1687511"/>
            <a:ext cx="3456632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rgbClr val="CE3B37"/>
                </a:solidFill>
                <a:latin typeface="楷体" pitchFamily="49" charset="-122"/>
                <a:ea typeface="楷体" pitchFamily="49" charset="-122"/>
              </a:rPr>
              <a:t>数据结构中的几个概念</a:t>
            </a:r>
            <a:endParaRPr lang="zh-CN" altLang="en-US">
              <a:solidFill>
                <a:srgbClr val="CE3B37"/>
              </a:solidFill>
            </a:endParaRPr>
          </a:p>
        </p:txBody>
      </p:sp>
      <p:pic>
        <p:nvPicPr>
          <p:cNvPr id="18" name="图片 17" descr="乐高玩具&#10;&#10;低可信度描述已自动生成">
            <a:extLst>
              <a:ext uri="{FF2B5EF4-FFF2-40B4-BE49-F238E27FC236}">
                <a16:creationId xmlns:a16="http://schemas.microsoft.com/office/drawing/2014/main" id="{FAA4AFE5-00C1-4910-A2D1-B55BF659B67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6552" y="4093863"/>
            <a:ext cx="5807435" cy="39126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0752" y="1600065"/>
            <a:ext cx="8286808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数据元素之间的关系 </a:t>
            </a:r>
            <a:r>
              <a:rPr lang="zh-CN" altLang="en-US">
                <a:solidFill>
                  <a:schemeClr val="tx1"/>
                </a:solidFill>
                <a:latin typeface="楷体" pitchFamily="49" charset="-122"/>
                <a:ea typeface="楷体" pitchFamily="49" charset="-122"/>
                <a:sym typeface="Wingdings"/>
              </a:rPr>
              <a:t> </a:t>
            </a:r>
            <a:r>
              <a:rPr lang="zh-CN" altLang="en-US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结构</a:t>
            </a:r>
            <a:r>
              <a:rPr lang="en-US" altLang="zh-CN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现实世界的结构是</a:t>
            </a:r>
            <a:r>
              <a:rPr lang="zh-CN" altLang="en-US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纷繁复杂的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34283" y="2329452"/>
            <a:ext cx="4000528" cy="38920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>
              <a:contourClr>
                <a:schemeClr val="tx1"/>
              </a:contourClr>
            </a:sp3d>
          </a:bodyPr>
          <a:lstStyle/>
          <a:p>
            <a:pPr algn="l"/>
            <a:r>
              <a:rPr lang="zh-CN" altLang="en-US" dirty="0">
                <a:ln w="11430"/>
                <a:solidFill>
                  <a:srgbClr val="F39801"/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+mj-lt"/>
                <a:ea typeface="仿宋" pitchFamily="49" charset="-122"/>
                <a:sym typeface="Wingdings"/>
              </a:rPr>
              <a:t> </a:t>
            </a:r>
            <a:r>
              <a:rPr lang="zh-CN" altLang="en-US" dirty="0">
                <a:ln w="11430"/>
                <a:solidFill>
                  <a:schemeClr val="tx1"/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+mj-lt"/>
                <a:ea typeface="仿宋" pitchFamily="49" charset="-122"/>
                <a:sym typeface="Wingdings"/>
              </a:rPr>
              <a:t> </a:t>
            </a:r>
            <a:r>
              <a:rPr lang="zh-CN" altLang="en-US" dirty="0">
                <a:ln w="11430"/>
                <a:solidFill>
                  <a:schemeClr val="tx1"/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微观世界</a:t>
            </a:r>
            <a:r>
              <a:rPr lang="zh-CN" altLang="zh-CN" dirty="0">
                <a:ln w="11430"/>
                <a:solidFill>
                  <a:schemeClr val="tx1"/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―</a:t>
            </a:r>
            <a:r>
              <a:rPr lang="en-US" altLang="zh-CN" dirty="0">
                <a:ln w="11430"/>
                <a:solidFill>
                  <a:schemeClr val="tx1"/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DNA</a:t>
            </a:r>
            <a:r>
              <a:rPr lang="zh-CN" altLang="en-US" dirty="0">
                <a:ln w="11430"/>
                <a:solidFill>
                  <a:schemeClr val="tx1"/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结构</a:t>
            </a:r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207040" y="3711298"/>
            <a:ext cx="3202830" cy="2804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635000"/>
          </a:effectLst>
        </p:spPr>
      </p:pic>
      <p:sp>
        <p:nvSpPr>
          <p:cNvPr id="51" name="TextBox 3">
            <a:extLst>
              <a:ext uri="{FF2B5EF4-FFF2-40B4-BE49-F238E27FC236}">
                <a16:creationId xmlns:a16="http://schemas.microsoft.com/office/drawing/2014/main" id="{8206FC3B-D13A-4DAD-A406-F2DD0FF3553A}"/>
              </a:ext>
            </a:extLst>
          </p:cNvPr>
          <p:cNvSpPr txBox="1"/>
          <p:nvPr/>
        </p:nvSpPr>
        <p:spPr>
          <a:xfrm>
            <a:off x="1055688" y="116632"/>
            <a:ext cx="3888184" cy="494302"/>
          </a:xfrm>
          <a:prstGeom prst="rect">
            <a:avLst/>
          </a:prstGeom>
          <a:solidFill>
            <a:srgbClr val="F19903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bg1"/>
              </a:contourClr>
            </a:sp3d>
          </a:bodyPr>
          <a:lstStyle/>
          <a:p>
            <a:r>
              <a:rPr lang="en-US" altLang="zh-CN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 </a:t>
            </a:r>
            <a:r>
              <a:rPr lang="zh-CN" altLang="en-US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什么是数据结构</a:t>
            </a:r>
          </a:p>
        </p:txBody>
      </p:sp>
      <p:sp>
        <p:nvSpPr>
          <p:cNvPr id="52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9CC69C6-9FA3-41FF-BC57-F66673EB8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4357718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1.1.1 </a:t>
            </a:r>
            <a:r>
              <a:rPr lang="en-US" altLang="zh-CN" sz="2800" b="0" dirty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lang="zh-CN" altLang="en-US" sz="2800" b="0" dirty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数据结构的定义</a:t>
            </a:r>
          </a:p>
        </p:txBody>
      </p:sp>
      <p:pic>
        <p:nvPicPr>
          <p:cNvPr id="53" name="图片 52" descr="卡通人物&#10;&#10;中度可信度描述已自动生成">
            <a:extLst>
              <a:ext uri="{FF2B5EF4-FFF2-40B4-BE49-F238E27FC236}">
                <a16:creationId xmlns:a16="http://schemas.microsoft.com/office/drawing/2014/main" id="{8E6C4AA5-8552-4F2C-B32E-19F36A3126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3392" y="2718661"/>
            <a:ext cx="3777459" cy="3777459"/>
          </a:xfrm>
          <a:prstGeom prst="rect">
            <a:avLst/>
          </a:prstGeom>
        </p:spPr>
      </p:pic>
      <p:pic>
        <p:nvPicPr>
          <p:cNvPr id="54" name="图片 53" descr="乐高玩具&#10;&#10;低可信度描述已自动生成">
            <a:extLst>
              <a:ext uri="{FF2B5EF4-FFF2-40B4-BE49-F238E27FC236}">
                <a16:creationId xmlns:a16="http://schemas.microsoft.com/office/drawing/2014/main" id="{B38CD6AF-0835-414D-8924-A02BDA29A8F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95808">
            <a:off x="6994694" y="2546505"/>
            <a:ext cx="7620301" cy="51340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520299" y="2707688"/>
            <a:ext cx="3786214" cy="2203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1199456" y="1596618"/>
            <a:ext cx="5143536" cy="38920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>
              <a:contourClr>
                <a:schemeClr val="tx1"/>
              </a:contourClr>
            </a:sp3d>
          </a:bodyPr>
          <a:lstStyle>
            <a:defPPr>
              <a:defRPr lang="zh-CN"/>
            </a:defPPr>
            <a:lvl1pPr algn="l">
              <a:defRPr sz="2200">
                <a:ln w="11430"/>
                <a:solidFill>
                  <a:srgbClr val="F39801"/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+mj-lt"/>
                <a:ea typeface="仿宋" pitchFamily="49" charset="-122"/>
              </a:defRPr>
            </a:lvl1pPr>
          </a:lstStyle>
          <a:p>
            <a:r>
              <a:rPr lang="zh-CN" altLang="en-US" sz="2400">
                <a:sym typeface="Wingdings"/>
              </a:rPr>
              <a:t> </a:t>
            </a:r>
            <a:r>
              <a:rPr lang="zh-CN" altLang="en-US" sz="24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宏观世界</a:t>
            </a:r>
            <a:r>
              <a:rPr lang="en-US" altLang="zh-CN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―</a:t>
            </a:r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建筑物的结构</a:t>
            </a:r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24192" y="2707688"/>
            <a:ext cx="3791814" cy="2203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CBCE3C06-7408-4D17-ABEB-CE81EEBAEACB}"/>
              </a:ext>
            </a:extLst>
          </p:cNvPr>
          <p:cNvSpPr txBox="1"/>
          <p:nvPr/>
        </p:nvSpPr>
        <p:spPr>
          <a:xfrm>
            <a:off x="1055688" y="116632"/>
            <a:ext cx="3888184" cy="494302"/>
          </a:xfrm>
          <a:prstGeom prst="rect">
            <a:avLst/>
          </a:prstGeom>
          <a:solidFill>
            <a:srgbClr val="F19903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bg1"/>
              </a:contourClr>
            </a:sp3d>
          </a:bodyPr>
          <a:lstStyle/>
          <a:p>
            <a:r>
              <a:rPr lang="en-US" altLang="zh-CN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 </a:t>
            </a:r>
            <a:r>
              <a:rPr lang="zh-CN" altLang="en-US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什么是数据结构</a:t>
            </a:r>
          </a:p>
        </p:txBody>
      </p:sp>
      <p:sp>
        <p:nvSpPr>
          <p:cNvPr id="11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4CDF333-C0AD-439D-A7D4-B6027993B4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4357718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1.1.1 </a:t>
            </a:r>
            <a:r>
              <a:rPr lang="en-US" altLang="zh-CN" sz="2800" b="0" dirty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lang="zh-CN" altLang="en-US" sz="2800" b="0" dirty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数据结构的定义</a:t>
            </a:r>
          </a:p>
        </p:txBody>
      </p:sp>
      <p:pic>
        <p:nvPicPr>
          <p:cNvPr id="5" name="图片 4" descr="卡通人物&#10;&#10;中度可信度描述已自动生成">
            <a:extLst>
              <a:ext uri="{FF2B5EF4-FFF2-40B4-BE49-F238E27FC236}">
                <a16:creationId xmlns:a16="http://schemas.microsoft.com/office/drawing/2014/main" id="{76CEAB86-D395-4ECE-A009-838FE414D4F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9821" flipH="1">
            <a:off x="-43272" y="1977341"/>
            <a:ext cx="4599996" cy="4599996"/>
          </a:xfrm>
          <a:prstGeom prst="rect">
            <a:avLst/>
          </a:prstGeom>
        </p:spPr>
      </p:pic>
      <p:pic>
        <p:nvPicPr>
          <p:cNvPr id="13" name="图片 12" descr="乐高玩具&#10;&#10;低可信度描述已自动生成">
            <a:extLst>
              <a:ext uri="{FF2B5EF4-FFF2-40B4-BE49-F238E27FC236}">
                <a16:creationId xmlns:a16="http://schemas.microsoft.com/office/drawing/2014/main" id="{1FE1FD67-8780-4748-B6D7-0781C7CB550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88198">
            <a:off x="3302396" y="4560233"/>
            <a:ext cx="8385186" cy="5134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340576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8039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39951;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8100">
          <a:solidFill>
            <a:srgbClr val="0033CC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7388</TotalTime>
  <Words>2893</Words>
  <Application>Microsoft Office PowerPoint</Application>
  <PresentationFormat>宽屏</PresentationFormat>
  <Paragraphs>627</Paragraphs>
  <Slides>45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6" baseType="lpstr">
      <vt:lpstr>黑体</vt:lpstr>
      <vt:lpstr>楷体</vt:lpstr>
      <vt:lpstr>思源黑体 CN Heavy</vt:lpstr>
      <vt:lpstr>宋体</vt:lpstr>
      <vt:lpstr>微软雅黑</vt:lpstr>
      <vt:lpstr>Arial</vt:lpstr>
      <vt:lpstr>Calibri</vt:lpstr>
      <vt:lpstr>Consolas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lcb;wbh</dc:creator>
  <cp:lastModifiedBy>A83381</cp:lastModifiedBy>
  <cp:revision>1099</cp:revision>
  <dcterms:created xsi:type="dcterms:W3CDTF">2004-03-31T23:50:14Z</dcterms:created>
  <dcterms:modified xsi:type="dcterms:W3CDTF">2022-06-23T05:31:40Z</dcterms:modified>
</cp:coreProperties>
</file>